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75" r:id="rId7"/>
    <p:sldId id="261" r:id="rId8"/>
    <p:sldId id="263" r:id="rId9"/>
    <p:sldId id="265" r:id="rId10"/>
    <p:sldId id="266" r:id="rId11"/>
    <p:sldId id="267" r:id="rId12"/>
    <p:sldId id="268" r:id="rId13"/>
    <p:sldId id="269" r:id="rId14"/>
    <p:sldId id="270" r:id="rId15"/>
    <p:sldId id="271" r:id="rId16"/>
    <p:sldId id="272" r:id="rId17"/>
    <p:sldId id="273" r:id="rId18"/>
    <p:sldId id="274" r:id="rId19"/>
    <p:sldId id="276" r:id="rId20"/>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4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bg>
      <p:bgRef idx="1001">
        <a:schemeClr val="bg1"/>
      </p:bgRef>
    </p:bg>
    <p:spTree>
      <p:nvGrpSpPr>
        <p:cNvPr id="1" name=""/>
        <p:cNvGrpSpPr/>
        <p:nvPr/>
      </p:nvGrpSpPr>
      <p:grpSpPr>
        <a:xfrm>
          <a:off x="0" y="0"/>
          <a:ext cx="0" cy="0"/>
          <a:chOff x="0" y="0"/>
          <a:chExt cx="0" cy="0"/>
        </a:xfrm>
      </p:grpSpPr>
      <p:sp>
        <p:nvSpPr>
          <p:cNvPr id="8" name="Título 7"/>
          <p:cNvSpPr>
            <a:spLocks noGrp="1"/>
          </p:cNvSpPr>
          <p:nvPr>
            <p:ph type="ctrTitle"/>
          </p:nvPr>
        </p:nvSpPr>
        <p:spPr>
          <a:xfrm>
            <a:off x="2286000" y="3124200"/>
            <a:ext cx="6172200" cy="1894362"/>
          </a:xfrm>
        </p:spPr>
        <p:txBody>
          <a:bodyPr/>
          <a:lstStyle>
            <a:lvl1pPr>
              <a:defRPr b="1"/>
            </a:lvl1pPr>
          </a:lstStyle>
          <a:p>
            <a:r>
              <a:rPr kumimoji="0" lang="pt-PT" smtClean="0"/>
              <a:t>Clique para editar o estilo</a:t>
            </a:r>
            <a:endParaRPr kumimoji="0" lang="en-US"/>
          </a:p>
        </p:txBody>
      </p:sp>
      <p:sp>
        <p:nvSpPr>
          <p:cNvPr id="9" name="Subtítulo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PT" smtClean="0"/>
              <a:t>Faça clique para editar o estilo</a:t>
            </a:r>
            <a:endParaRPr kumimoji="0" lang="en-US"/>
          </a:p>
        </p:txBody>
      </p:sp>
      <p:sp>
        <p:nvSpPr>
          <p:cNvPr id="28" name="Marcador de Posição da Data 27"/>
          <p:cNvSpPr>
            <a:spLocks noGrp="1"/>
          </p:cNvSpPr>
          <p:nvPr>
            <p:ph type="dt" sz="half" idx="10"/>
          </p:nvPr>
        </p:nvSpPr>
        <p:spPr bwMode="auto">
          <a:xfrm rot="5400000">
            <a:off x="7764621" y="1174097"/>
            <a:ext cx="2286000" cy="381000"/>
          </a:xfrm>
        </p:spPr>
        <p:txBody>
          <a:bodyPr/>
          <a:lstStyle/>
          <a:p>
            <a:fld id="{D26645D1-A9ED-4702-8A84-589ED913A0FF}" type="datetimeFigureOut">
              <a:rPr lang="pt-PT" smtClean="0"/>
              <a:pPr/>
              <a:t>23-05-2011</a:t>
            </a:fld>
            <a:endParaRPr lang="pt-PT"/>
          </a:p>
        </p:txBody>
      </p:sp>
      <p:sp>
        <p:nvSpPr>
          <p:cNvPr id="17" name="Marcador de Posição do Rodapé 16"/>
          <p:cNvSpPr>
            <a:spLocks noGrp="1"/>
          </p:cNvSpPr>
          <p:nvPr>
            <p:ph type="ftr" sz="quarter" idx="11"/>
          </p:nvPr>
        </p:nvSpPr>
        <p:spPr bwMode="auto">
          <a:xfrm rot="5400000">
            <a:off x="7077269" y="4181669"/>
            <a:ext cx="3657600" cy="384048"/>
          </a:xfrm>
        </p:spPr>
        <p:txBody>
          <a:bodyPr/>
          <a:lstStyle/>
          <a:p>
            <a:endParaRPr lang="pt-PT"/>
          </a:p>
        </p:txBody>
      </p:sp>
      <p:sp>
        <p:nvSpPr>
          <p:cNvPr id="10" name="Rectângulo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ângulo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ângulo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ângulo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exão recta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exão recta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exão recta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exão recta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exão recta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exão recta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ângulo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Marcador de Posição do Número do Diapositivo 28"/>
          <p:cNvSpPr>
            <a:spLocks noGrp="1"/>
          </p:cNvSpPr>
          <p:nvPr>
            <p:ph type="sldNum" sz="quarter" idx="12"/>
          </p:nvPr>
        </p:nvSpPr>
        <p:spPr bwMode="auto">
          <a:xfrm>
            <a:off x="1325544" y="4928702"/>
            <a:ext cx="609600" cy="517524"/>
          </a:xfrm>
        </p:spPr>
        <p:txBody>
          <a:bodyPr/>
          <a:lstStyle/>
          <a:p>
            <a:fld id="{354F45B3-1CDE-4DAE-AB8B-D38DF9AD5EB5}" type="slidenum">
              <a:rPr lang="pt-PT" smtClean="0"/>
              <a:pPr/>
              <a:t>‹nº›</a:t>
            </a:fld>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D26645D1-A9ED-4702-8A84-589ED913A0FF}" type="datetimeFigureOut">
              <a:rPr lang="pt-PT" smtClean="0"/>
              <a:pPr/>
              <a:t>23-05-2011</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354F45B3-1CDE-4DAE-AB8B-D38DF9AD5EB5}"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1676400" cy="5851525"/>
          </a:xfrm>
        </p:spPr>
        <p:txBody>
          <a:bodyPr vert="eaVer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D26645D1-A9ED-4702-8A84-589ED913A0FF}" type="datetimeFigureOut">
              <a:rPr lang="pt-PT" smtClean="0"/>
              <a:pPr/>
              <a:t>23-05-2011</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354F45B3-1CDE-4DAE-AB8B-D38DF9AD5EB5}"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8" name="Marcador de Posição de Conteúdo 7"/>
          <p:cNvSpPr>
            <a:spLocks noGrp="1"/>
          </p:cNvSpPr>
          <p:nvPr>
            <p:ph sz="quarter" idx="1"/>
          </p:nvPr>
        </p:nvSpPr>
        <p:spPr>
          <a:xfrm>
            <a:off x="457200" y="1600200"/>
            <a:ext cx="7467600" cy="4873752"/>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4"/>
          </p:nvPr>
        </p:nvSpPr>
        <p:spPr/>
        <p:txBody>
          <a:bodyPr rtlCol="0"/>
          <a:lstStyle/>
          <a:p>
            <a:fld id="{D26645D1-A9ED-4702-8A84-589ED913A0FF}" type="datetimeFigureOut">
              <a:rPr lang="pt-PT" smtClean="0"/>
              <a:pPr/>
              <a:t>23-05-2011</a:t>
            </a:fld>
            <a:endParaRPr lang="pt-PT"/>
          </a:p>
        </p:txBody>
      </p:sp>
      <p:sp>
        <p:nvSpPr>
          <p:cNvPr id="9" name="Marcador de Posição do Número do Diapositivo 8"/>
          <p:cNvSpPr>
            <a:spLocks noGrp="1"/>
          </p:cNvSpPr>
          <p:nvPr>
            <p:ph type="sldNum" sz="quarter" idx="15"/>
          </p:nvPr>
        </p:nvSpPr>
        <p:spPr/>
        <p:txBody>
          <a:bodyPr rtlCol="0"/>
          <a:lstStyle/>
          <a:p>
            <a:fld id="{354F45B3-1CDE-4DAE-AB8B-D38DF9AD5EB5}" type="slidenum">
              <a:rPr lang="pt-PT" smtClean="0"/>
              <a:pPr/>
              <a:t>‹nº›</a:t>
            </a:fld>
            <a:endParaRPr lang="pt-PT"/>
          </a:p>
        </p:txBody>
      </p:sp>
      <p:sp>
        <p:nvSpPr>
          <p:cNvPr id="10" name="Marcador de Posição do Rodapé 9"/>
          <p:cNvSpPr>
            <a:spLocks noGrp="1"/>
          </p:cNvSpPr>
          <p:nvPr>
            <p:ph type="ftr" sz="quarter" idx="16"/>
          </p:nvPr>
        </p:nvSpPr>
        <p:spPr/>
        <p:txBody>
          <a:bodyPr rtlCol="0"/>
          <a:lstStyle/>
          <a:p>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cção">
    <p:bg>
      <p:bgRef idx="1001">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2286000" y="2895600"/>
            <a:ext cx="6172200" cy="2053590"/>
          </a:xfrm>
        </p:spPr>
        <p:txBody>
          <a:bodyPr/>
          <a:lstStyle>
            <a:lvl1pPr algn="l">
              <a:buNone/>
              <a:defRPr sz="3000" b="1" cap="small" baseline="0"/>
            </a:lvl1pPr>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PT" smtClean="0"/>
              <a:t>Clique para editar os estilos</a:t>
            </a:r>
          </a:p>
        </p:txBody>
      </p:sp>
      <p:sp>
        <p:nvSpPr>
          <p:cNvPr id="4" name="Marcador de Posição da Data 3"/>
          <p:cNvSpPr>
            <a:spLocks noGrp="1"/>
          </p:cNvSpPr>
          <p:nvPr>
            <p:ph type="dt" sz="half" idx="10"/>
          </p:nvPr>
        </p:nvSpPr>
        <p:spPr bwMode="auto">
          <a:xfrm rot="5400000">
            <a:off x="7763256" y="1170432"/>
            <a:ext cx="2286000" cy="381000"/>
          </a:xfrm>
        </p:spPr>
        <p:txBody>
          <a:bodyPr/>
          <a:lstStyle/>
          <a:p>
            <a:fld id="{D26645D1-A9ED-4702-8A84-589ED913A0FF}" type="datetimeFigureOut">
              <a:rPr lang="pt-PT" smtClean="0"/>
              <a:pPr/>
              <a:t>23-05-2011</a:t>
            </a:fld>
            <a:endParaRPr lang="pt-PT"/>
          </a:p>
        </p:txBody>
      </p:sp>
      <p:sp>
        <p:nvSpPr>
          <p:cNvPr id="5" name="Marcador de Posição do Rodapé 4"/>
          <p:cNvSpPr>
            <a:spLocks noGrp="1"/>
          </p:cNvSpPr>
          <p:nvPr>
            <p:ph type="ftr" sz="quarter" idx="11"/>
          </p:nvPr>
        </p:nvSpPr>
        <p:spPr bwMode="auto">
          <a:xfrm rot="5400000">
            <a:off x="7077456" y="4178808"/>
            <a:ext cx="3657600" cy="384048"/>
          </a:xfrm>
        </p:spPr>
        <p:txBody>
          <a:bodyPr/>
          <a:lstStyle/>
          <a:p>
            <a:endParaRPr lang="pt-PT"/>
          </a:p>
        </p:txBody>
      </p:sp>
      <p:sp>
        <p:nvSpPr>
          <p:cNvPr id="9" name="Rectângulo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ângulo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ângulo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ângulo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exão recta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exão recta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exão recta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exão recta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exão recta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ângulo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Conexão recta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arcador de Posição do Número do Diapositivo 5"/>
          <p:cNvSpPr>
            <a:spLocks noGrp="1"/>
          </p:cNvSpPr>
          <p:nvPr>
            <p:ph type="sldNum" sz="quarter" idx="12"/>
          </p:nvPr>
        </p:nvSpPr>
        <p:spPr bwMode="auto">
          <a:xfrm>
            <a:off x="1340616" y="4928702"/>
            <a:ext cx="609600" cy="517524"/>
          </a:xfrm>
        </p:spPr>
        <p:txBody>
          <a:bodyPr/>
          <a:lstStyle/>
          <a:p>
            <a:fld id="{354F45B3-1CDE-4DAE-AB8B-D38DF9AD5EB5}" type="slidenum">
              <a:rPr lang="pt-PT" smtClean="0"/>
              <a:pPr/>
              <a:t>‹nº›</a:t>
            </a:fld>
            <a:endParaRPr lang="pt-PT"/>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5" name="Marcador de Posição da Data 4"/>
          <p:cNvSpPr>
            <a:spLocks noGrp="1"/>
          </p:cNvSpPr>
          <p:nvPr>
            <p:ph type="dt" sz="half" idx="10"/>
          </p:nvPr>
        </p:nvSpPr>
        <p:spPr/>
        <p:txBody>
          <a:bodyPr/>
          <a:lstStyle/>
          <a:p>
            <a:fld id="{D26645D1-A9ED-4702-8A84-589ED913A0FF}" type="datetimeFigureOut">
              <a:rPr lang="pt-PT" smtClean="0"/>
              <a:pPr/>
              <a:t>23-05-2011</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354F45B3-1CDE-4DAE-AB8B-D38DF9AD5EB5}" type="slidenum">
              <a:rPr lang="pt-PT" smtClean="0"/>
              <a:pPr/>
              <a:t>‹nº›</a:t>
            </a:fld>
            <a:endParaRPr lang="pt-PT"/>
          </a:p>
        </p:txBody>
      </p:sp>
      <p:sp>
        <p:nvSpPr>
          <p:cNvPr id="9" name="Marcador de Posição de Conteúdo 8"/>
          <p:cNvSpPr>
            <a:spLocks noGrp="1"/>
          </p:cNvSpPr>
          <p:nvPr>
            <p:ph sz="quarter" idx="1"/>
          </p:nvPr>
        </p:nvSpPr>
        <p:spPr>
          <a:xfrm>
            <a:off x="457200" y="1600200"/>
            <a:ext cx="3657600" cy="45720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11" name="Marcador de Posição de Conteúdo 10"/>
          <p:cNvSpPr>
            <a:spLocks noGrp="1"/>
          </p:cNvSpPr>
          <p:nvPr>
            <p:ph sz="quarter" idx="2"/>
          </p:nvPr>
        </p:nvSpPr>
        <p:spPr>
          <a:xfrm>
            <a:off x="4270248" y="1600200"/>
            <a:ext cx="3657600" cy="45720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7543800" cy="1143000"/>
          </a:xfrm>
        </p:spPr>
        <p:txBody>
          <a:bodyPr anchor="b"/>
          <a:lstStyle>
            <a:lvl1pPr>
              <a:defRPr/>
            </a:lvl1pPr>
          </a:lstStyle>
          <a:p>
            <a:r>
              <a:rPr kumimoji="0" lang="pt-PT" smtClean="0"/>
              <a:t>Clique para editar o estilo</a:t>
            </a:r>
            <a:endParaRPr kumimoji="0" lang="en-US"/>
          </a:p>
        </p:txBody>
      </p:sp>
      <p:sp>
        <p:nvSpPr>
          <p:cNvPr id="7" name="Marcador de Posição da Data 6"/>
          <p:cNvSpPr>
            <a:spLocks noGrp="1"/>
          </p:cNvSpPr>
          <p:nvPr>
            <p:ph type="dt" sz="half" idx="10"/>
          </p:nvPr>
        </p:nvSpPr>
        <p:spPr/>
        <p:txBody>
          <a:bodyPr/>
          <a:lstStyle/>
          <a:p>
            <a:fld id="{D26645D1-A9ED-4702-8A84-589ED913A0FF}" type="datetimeFigureOut">
              <a:rPr lang="pt-PT" smtClean="0"/>
              <a:pPr/>
              <a:t>23-05-2011</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354F45B3-1CDE-4DAE-AB8B-D38DF9AD5EB5}" type="slidenum">
              <a:rPr lang="pt-PT" smtClean="0"/>
              <a:pPr/>
              <a:t>‹nº›</a:t>
            </a:fld>
            <a:endParaRPr lang="pt-PT"/>
          </a:p>
        </p:txBody>
      </p:sp>
      <p:sp>
        <p:nvSpPr>
          <p:cNvPr id="11" name="Marcador de Posição de Conteúdo 10"/>
          <p:cNvSpPr>
            <a:spLocks noGrp="1"/>
          </p:cNvSpPr>
          <p:nvPr>
            <p:ph sz="quarter" idx="2"/>
          </p:nvPr>
        </p:nvSpPr>
        <p:spPr>
          <a:xfrm>
            <a:off x="457200" y="2362200"/>
            <a:ext cx="3657600" cy="38862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13" name="Marcador de Posição de Conteúdo 12"/>
          <p:cNvSpPr>
            <a:spLocks noGrp="1"/>
          </p:cNvSpPr>
          <p:nvPr>
            <p:ph sz="quarter" idx="4"/>
          </p:nvPr>
        </p:nvSpPr>
        <p:spPr>
          <a:xfrm>
            <a:off x="4371975" y="2362200"/>
            <a:ext cx="3657600" cy="38862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12" name="Marcador de Posição do Texto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t-PT" smtClean="0"/>
              <a:t>Clique para editar os estilos</a:t>
            </a:r>
          </a:p>
        </p:txBody>
      </p:sp>
      <p:sp>
        <p:nvSpPr>
          <p:cNvPr id="14" name="Marcador de Posição do Texto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t-PT" smtClean="0"/>
              <a:t>Clique para editar os estilos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6" name="Marcador de Posição da Data 5"/>
          <p:cNvSpPr>
            <a:spLocks noGrp="1"/>
          </p:cNvSpPr>
          <p:nvPr>
            <p:ph type="dt" sz="half" idx="10"/>
          </p:nvPr>
        </p:nvSpPr>
        <p:spPr/>
        <p:txBody>
          <a:bodyPr rtlCol="0"/>
          <a:lstStyle/>
          <a:p>
            <a:fld id="{D26645D1-A9ED-4702-8A84-589ED913A0FF}" type="datetimeFigureOut">
              <a:rPr lang="pt-PT" smtClean="0"/>
              <a:pPr/>
              <a:t>23-05-2011</a:t>
            </a:fld>
            <a:endParaRPr lang="pt-PT"/>
          </a:p>
        </p:txBody>
      </p:sp>
      <p:sp>
        <p:nvSpPr>
          <p:cNvPr id="7" name="Marcador de Posição do Número do Diapositivo 6"/>
          <p:cNvSpPr>
            <a:spLocks noGrp="1"/>
          </p:cNvSpPr>
          <p:nvPr>
            <p:ph type="sldNum" sz="quarter" idx="11"/>
          </p:nvPr>
        </p:nvSpPr>
        <p:spPr/>
        <p:txBody>
          <a:bodyPr rtlCol="0"/>
          <a:lstStyle/>
          <a:p>
            <a:fld id="{354F45B3-1CDE-4DAE-AB8B-D38DF9AD5EB5}" type="slidenum">
              <a:rPr lang="pt-PT" smtClean="0"/>
              <a:pPr/>
              <a:t>‹nº›</a:t>
            </a:fld>
            <a:endParaRPr lang="pt-PT"/>
          </a:p>
        </p:txBody>
      </p:sp>
      <p:sp>
        <p:nvSpPr>
          <p:cNvPr id="8" name="Marcador de Posição do Rodapé 7"/>
          <p:cNvSpPr>
            <a:spLocks noGrp="1"/>
          </p:cNvSpPr>
          <p:nvPr>
            <p:ph type="ftr" sz="quarter" idx="12"/>
          </p:nvPr>
        </p:nvSpPr>
        <p:spPr/>
        <p:txBody>
          <a:bodyPr rtlCol="0"/>
          <a:lstStyle/>
          <a:p>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D26645D1-A9ED-4702-8A84-589ED913A0FF}" type="datetimeFigureOut">
              <a:rPr lang="pt-PT" smtClean="0"/>
              <a:pPr/>
              <a:t>23-05-2011</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354F45B3-1CDE-4DAE-AB8B-D38DF9AD5EB5}"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1">
        <a:schemeClr val="bg1"/>
      </p:bgRef>
    </p:bg>
    <p:spTree>
      <p:nvGrpSpPr>
        <p:cNvPr id="1" name=""/>
        <p:cNvGrpSpPr/>
        <p:nvPr/>
      </p:nvGrpSpPr>
      <p:grpSpPr>
        <a:xfrm>
          <a:off x="0" y="0"/>
          <a:ext cx="0" cy="0"/>
          <a:chOff x="0" y="0"/>
          <a:chExt cx="0" cy="0"/>
        </a:xfrm>
      </p:grpSpPr>
      <p:sp>
        <p:nvSpPr>
          <p:cNvPr id="10" name="Conexão recta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ítulo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pt-PT" smtClean="0"/>
              <a:t>Clique para editar os estilos</a:t>
            </a:r>
          </a:p>
        </p:txBody>
      </p:sp>
      <p:sp>
        <p:nvSpPr>
          <p:cNvPr id="8" name="Conexão recta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Conexão recta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Conexão recta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ângulo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exão recta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Marcador de Posição de Conteúdo 17"/>
          <p:cNvSpPr>
            <a:spLocks noGrp="1"/>
          </p:cNvSpPr>
          <p:nvPr>
            <p:ph sz="quarter" idx="1"/>
          </p:nvPr>
        </p:nvSpPr>
        <p:spPr>
          <a:xfrm>
            <a:off x="304800" y="274320"/>
            <a:ext cx="5638800" cy="6327648"/>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21" name="Marcador de Posição da Data 20"/>
          <p:cNvSpPr>
            <a:spLocks noGrp="1"/>
          </p:cNvSpPr>
          <p:nvPr>
            <p:ph type="dt" sz="half" idx="14"/>
          </p:nvPr>
        </p:nvSpPr>
        <p:spPr/>
        <p:txBody>
          <a:bodyPr rtlCol="0"/>
          <a:lstStyle/>
          <a:p>
            <a:fld id="{D26645D1-A9ED-4702-8A84-589ED913A0FF}" type="datetimeFigureOut">
              <a:rPr lang="pt-PT" smtClean="0"/>
              <a:pPr/>
              <a:t>23-05-2011</a:t>
            </a:fld>
            <a:endParaRPr lang="pt-PT"/>
          </a:p>
        </p:txBody>
      </p:sp>
      <p:sp>
        <p:nvSpPr>
          <p:cNvPr id="22" name="Marcador de Posição do Número do Diapositivo 21"/>
          <p:cNvSpPr>
            <a:spLocks noGrp="1"/>
          </p:cNvSpPr>
          <p:nvPr>
            <p:ph type="sldNum" sz="quarter" idx="15"/>
          </p:nvPr>
        </p:nvSpPr>
        <p:spPr/>
        <p:txBody>
          <a:bodyPr rtlCol="0"/>
          <a:lstStyle/>
          <a:p>
            <a:fld id="{354F45B3-1CDE-4DAE-AB8B-D38DF9AD5EB5}" type="slidenum">
              <a:rPr lang="pt-PT" smtClean="0"/>
              <a:pPr/>
              <a:t>‹nº›</a:t>
            </a:fld>
            <a:endParaRPr lang="pt-PT"/>
          </a:p>
        </p:txBody>
      </p:sp>
      <p:sp>
        <p:nvSpPr>
          <p:cNvPr id="23" name="Marcador de Posição do Rodapé 22"/>
          <p:cNvSpPr>
            <a:spLocks noGrp="1"/>
          </p:cNvSpPr>
          <p:nvPr>
            <p:ph type="ftr" sz="quarter" idx="16"/>
          </p:nvPr>
        </p:nvSpPr>
        <p:spPr/>
        <p:txBody>
          <a:bodyPr rtlCol="0"/>
          <a:lstStyle/>
          <a:p>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9" name="Conexão recta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ítulo 1"/>
          <p:cNvSpPr>
            <a:spLocks noGrp="1"/>
          </p:cNvSpPr>
          <p:nvPr>
            <p:ph type="title"/>
          </p:nvPr>
        </p:nvSpPr>
        <p:spPr>
          <a:xfrm rot="5400000">
            <a:off x="3350133" y="3200400"/>
            <a:ext cx="6309360" cy="457200"/>
          </a:xfrm>
        </p:spPr>
        <p:txBody>
          <a:bodyPr anchor="b"/>
          <a:lstStyle>
            <a:lvl1pPr algn="l">
              <a:buNone/>
              <a:defRPr sz="2000" b="1"/>
            </a:lvl1pPr>
          </a:lstStyle>
          <a:p>
            <a:r>
              <a:rPr kumimoji="0" lang="pt-PT" smtClean="0"/>
              <a:t>Clique para editar o estilo</a:t>
            </a:r>
            <a:endParaRPr kumimoji="0" lang="en-US"/>
          </a:p>
        </p:txBody>
      </p:sp>
      <p:sp>
        <p:nvSpPr>
          <p:cNvPr id="3" name="Marcador de Posição da Imagem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pt-PT" smtClean="0"/>
              <a:t>Clique no ícone para adicionar uma imagem</a:t>
            </a:r>
            <a:endParaRPr kumimoji="0" lang="en-US" dirty="0"/>
          </a:p>
        </p:txBody>
      </p:sp>
      <p:sp>
        <p:nvSpPr>
          <p:cNvPr id="4" name="Marcador de Posição do Texto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pt-PT" smtClean="0"/>
              <a:t>Clique para editar os estilos</a:t>
            </a:r>
          </a:p>
        </p:txBody>
      </p:sp>
      <p:sp>
        <p:nvSpPr>
          <p:cNvPr id="10" name="Conexão recta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ângulo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exão recta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exão recta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Conexão recta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Marcador de Posição da Data 16"/>
          <p:cNvSpPr>
            <a:spLocks noGrp="1"/>
          </p:cNvSpPr>
          <p:nvPr>
            <p:ph type="dt" sz="half" idx="10"/>
          </p:nvPr>
        </p:nvSpPr>
        <p:spPr/>
        <p:txBody>
          <a:bodyPr rtlCol="0"/>
          <a:lstStyle/>
          <a:p>
            <a:fld id="{D26645D1-A9ED-4702-8A84-589ED913A0FF}" type="datetimeFigureOut">
              <a:rPr lang="pt-PT" smtClean="0"/>
              <a:pPr/>
              <a:t>23-05-2011</a:t>
            </a:fld>
            <a:endParaRPr lang="pt-PT"/>
          </a:p>
        </p:txBody>
      </p:sp>
      <p:sp>
        <p:nvSpPr>
          <p:cNvPr id="18" name="Marcador de Posição do Número do Diapositivo 17"/>
          <p:cNvSpPr>
            <a:spLocks noGrp="1"/>
          </p:cNvSpPr>
          <p:nvPr>
            <p:ph type="sldNum" sz="quarter" idx="11"/>
          </p:nvPr>
        </p:nvSpPr>
        <p:spPr/>
        <p:txBody>
          <a:bodyPr rtlCol="0"/>
          <a:lstStyle/>
          <a:p>
            <a:fld id="{354F45B3-1CDE-4DAE-AB8B-D38DF9AD5EB5}" type="slidenum">
              <a:rPr lang="pt-PT" smtClean="0"/>
              <a:pPr/>
              <a:t>‹nº›</a:t>
            </a:fld>
            <a:endParaRPr lang="pt-PT"/>
          </a:p>
        </p:txBody>
      </p:sp>
      <p:sp>
        <p:nvSpPr>
          <p:cNvPr id="21" name="Marcador de Posição do Rodapé 20"/>
          <p:cNvSpPr>
            <a:spLocks noGrp="1"/>
          </p:cNvSpPr>
          <p:nvPr>
            <p:ph type="ftr" sz="quarter" idx="12"/>
          </p:nvPr>
        </p:nvSpPr>
        <p:spPr/>
        <p:txBody>
          <a:bodyPr rtlCol="0"/>
          <a:lstStyle/>
          <a:p>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Conexão recta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Marcador de Posição do Título 21"/>
          <p:cNvSpPr>
            <a:spLocks noGrp="1"/>
          </p:cNvSpPr>
          <p:nvPr>
            <p:ph type="title"/>
          </p:nvPr>
        </p:nvSpPr>
        <p:spPr>
          <a:xfrm>
            <a:off x="457200" y="274638"/>
            <a:ext cx="7467600" cy="1143000"/>
          </a:xfrm>
          <a:prstGeom prst="rect">
            <a:avLst/>
          </a:prstGeom>
        </p:spPr>
        <p:txBody>
          <a:bodyPr vert="horz" anchor="b">
            <a:normAutofit/>
          </a:bodyPr>
          <a:lstStyle/>
          <a:p>
            <a:r>
              <a:rPr kumimoji="0" lang="pt-PT" smtClean="0"/>
              <a:t>Clique para editar o estilo</a:t>
            </a:r>
            <a:endParaRPr kumimoji="0" lang="en-US"/>
          </a:p>
        </p:txBody>
      </p:sp>
      <p:sp>
        <p:nvSpPr>
          <p:cNvPr id="13" name="Marcador de Posição do Texto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14" name="Marcador de Posição da Data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26645D1-A9ED-4702-8A84-589ED913A0FF}" type="datetimeFigureOut">
              <a:rPr lang="pt-PT" smtClean="0"/>
              <a:pPr/>
              <a:t>23-05-2011</a:t>
            </a:fld>
            <a:endParaRPr lang="pt-PT"/>
          </a:p>
        </p:txBody>
      </p:sp>
      <p:sp>
        <p:nvSpPr>
          <p:cNvPr id="3" name="Marcador de Posição do Rodapé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pt-PT"/>
          </a:p>
        </p:txBody>
      </p:sp>
      <p:sp>
        <p:nvSpPr>
          <p:cNvPr id="7" name="Conexão recta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exão recta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ângulo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exão recta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Marcador de Posição do Número do Diapositivo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54F45B3-1CDE-4DAE-AB8B-D38DF9AD5EB5}" type="slidenum">
              <a:rPr lang="pt-PT" smtClean="0"/>
              <a:pPr/>
              <a:t>‹nº›</a:t>
            </a:fld>
            <a:endParaRPr lang="pt-PT"/>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seguranet.pt/"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ideo" Target="file:///C:\Users\Manekas\Documents\DVDVideoSoft\FreeYouTubeDownload\YouTube%20%20%20%20%20%20%20%20-%20Perigos%20da%20Internet.mp4"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8.xml"/><Relationship Id="rId1" Type="http://schemas.openxmlformats.org/officeDocument/2006/relationships/video" Target="file:///C:\Users\Manekas\Documents\DVDVideoSoft\FreeYouTubeDownload\YouTube%20%20%20%20%20%20%20%20-%20Dia%20da%20Internet%20Segura%202011.mp4"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esecb_logo[1].png"/>
          <p:cNvPicPr>
            <a:picLocks noChangeAspect="1"/>
          </p:cNvPicPr>
          <p:nvPr/>
        </p:nvPicPr>
        <p:blipFill>
          <a:blip r:embed="rId2" cstate="print"/>
          <a:stretch>
            <a:fillRect/>
          </a:stretch>
        </p:blipFill>
        <p:spPr>
          <a:xfrm>
            <a:off x="7333051" y="0"/>
            <a:ext cx="1810949" cy="908720"/>
          </a:xfrm>
          <a:prstGeom prst="rect">
            <a:avLst/>
          </a:prstGeom>
        </p:spPr>
      </p:pic>
      <p:sp>
        <p:nvSpPr>
          <p:cNvPr id="2" name="Título 1"/>
          <p:cNvSpPr>
            <a:spLocks noGrp="1"/>
          </p:cNvSpPr>
          <p:nvPr>
            <p:ph type="ctrTitle"/>
          </p:nvPr>
        </p:nvSpPr>
        <p:spPr/>
        <p:txBody>
          <a:bodyPr/>
          <a:lstStyle/>
          <a:p>
            <a:r>
              <a:rPr lang="pt-PT" dirty="0" smtClean="0"/>
              <a:t>A internet</a:t>
            </a:r>
            <a:endParaRPr lang="pt-PT" dirty="0"/>
          </a:p>
        </p:txBody>
      </p:sp>
      <p:sp>
        <p:nvSpPr>
          <p:cNvPr id="3" name="Subtítulo 2"/>
          <p:cNvSpPr>
            <a:spLocks noGrp="1"/>
          </p:cNvSpPr>
          <p:nvPr>
            <p:ph type="subTitle" idx="1"/>
          </p:nvPr>
        </p:nvSpPr>
        <p:spPr/>
        <p:txBody>
          <a:bodyPr/>
          <a:lstStyle/>
          <a:p>
            <a:r>
              <a:rPr lang="pt-PT" dirty="0" smtClean="0"/>
              <a:t>Os perigos da Internet VS Internet segura</a:t>
            </a:r>
            <a:endParaRPr lang="pt-PT" dirty="0"/>
          </a:p>
        </p:txBody>
      </p:sp>
      <p:pic>
        <p:nvPicPr>
          <p:cNvPr id="4" name="Imagem 3" descr="internet[1].jpg"/>
          <p:cNvPicPr>
            <a:picLocks noChangeAspect="1"/>
          </p:cNvPicPr>
          <p:nvPr/>
        </p:nvPicPr>
        <p:blipFill>
          <a:blip r:embed="rId3" cstate="print"/>
          <a:stretch>
            <a:fillRect/>
          </a:stretch>
        </p:blipFill>
        <p:spPr>
          <a:xfrm>
            <a:off x="2627784" y="404664"/>
            <a:ext cx="4577748" cy="34823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Perigos mais habituais:</a:t>
            </a:r>
            <a:endParaRPr lang="pt-PT" dirty="0"/>
          </a:p>
        </p:txBody>
      </p:sp>
      <p:sp>
        <p:nvSpPr>
          <p:cNvPr id="3" name="Marcador de Posição de Conteúdo 2"/>
          <p:cNvSpPr>
            <a:spLocks noGrp="1"/>
          </p:cNvSpPr>
          <p:nvPr>
            <p:ph sz="quarter" idx="1"/>
          </p:nvPr>
        </p:nvSpPr>
        <p:spPr>
          <a:xfrm>
            <a:off x="467544" y="2060848"/>
            <a:ext cx="7467600" cy="4205064"/>
          </a:xfrm>
        </p:spPr>
        <p:txBody>
          <a:bodyPr/>
          <a:lstStyle/>
          <a:p>
            <a:r>
              <a:rPr lang="pt-PT" dirty="0" smtClean="0"/>
              <a:t>Pornografia (com o visionamento de material impróprio e a persuasão de outros);</a:t>
            </a:r>
          </a:p>
          <a:p>
            <a:r>
              <a:rPr lang="pt-PT" dirty="0" smtClean="0"/>
              <a:t>Iniciação à Violência e ao Ódio;</a:t>
            </a:r>
          </a:p>
          <a:p>
            <a:r>
              <a:rPr lang="pt-PT" dirty="0" smtClean="0"/>
              <a:t>Drogas;</a:t>
            </a:r>
          </a:p>
          <a:p>
            <a:r>
              <a:rPr lang="pt-PT" dirty="0" smtClean="0"/>
              <a:t>Encontros inapropriados com pessoas mais velhas e pouco fidedignas; </a:t>
            </a:r>
          </a:p>
          <a:p>
            <a:r>
              <a:rPr lang="pt-PT" dirty="0" smtClean="0"/>
              <a:t>Violação da privacidade;</a:t>
            </a:r>
          </a:p>
          <a:p>
            <a:r>
              <a:rPr lang="pt-PT" dirty="0" err="1" smtClean="0"/>
              <a:t>Etc.</a:t>
            </a:r>
            <a:endParaRPr lang="pt-PT" dirty="0" smtClean="0"/>
          </a:p>
          <a:p>
            <a:pPr>
              <a:buNone/>
            </a:pPr>
            <a:endParaRPr lang="pt-PT" dirty="0" smtClean="0"/>
          </a:p>
          <a:p>
            <a:endParaRPr lang="pt-PT" dirty="0"/>
          </a:p>
        </p:txBody>
      </p:sp>
      <p:pic>
        <p:nvPicPr>
          <p:cNvPr id="4" name="Imagem 3" descr="523193[1].gif"/>
          <p:cNvPicPr>
            <a:picLocks noChangeAspect="1"/>
          </p:cNvPicPr>
          <p:nvPr/>
        </p:nvPicPr>
        <p:blipFill>
          <a:blip r:embed="rId2" cstate="print"/>
          <a:stretch>
            <a:fillRect/>
          </a:stretch>
        </p:blipFill>
        <p:spPr>
          <a:xfrm>
            <a:off x="5076056" y="4293096"/>
            <a:ext cx="2857500" cy="2286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467600" cy="778098"/>
          </a:xfrm>
        </p:spPr>
        <p:txBody>
          <a:bodyPr>
            <a:normAutofit/>
          </a:bodyPr>
          <a:lstStyle/>
          <a:p>
            <a:r>
              <a:rPr lang="pt-PT" dirty="0" smtClean="0"/>
              <a:t>2.1.O que fazer nestas situações?</a:t>
            </a:r>
            <a:endParaRPr lang="pt-PT" dirty="0"/>
          </a:p>
        </p:txBody>
      </p:sp>
      <p:sp>
        <p:nvSpPr>
          <p:cNvPr id="3" name="Marcador de Posição de Conteúdo 2"/>
          <p:cNvSpPr>
            <a:spLocks noGrp="1"/>
          </p:cNvSpPr>
          <p:nvPr>
            <p:ph sz="quarter" idx="1"/>
          </p:nvPr>
        </p:nvSpPr>
        <p:spPr>
          <a:xfrm>
            <a:off x="457200" y="1196752"/>
            <a:ext cx="7467600" cy="5277200"/>
          </a:xfrm>
        </p:spPr>
        <p:txBody>
          <a:bodyPr>
            <a:normAutofit lnSpcReduction="10000"/>
          </a:bodyPr>
          <a:lstStyle/>
          <a:p>
            <a:pPr algn="just"/>
            <a:r>
              <a:rPr lang="pt-PT" dirty="0" smtClean="0"/>
              <a:t>Para começar o papel dos pais e educadores, aqui, tem uma importância fundamental. Falar de uma forma aberta e clara, fazendo-os entender dos perigos que correm se não utilizarem correctamente a Internet. Mas, é importante salientar que nunca se pode proibir de usá-la, pois assim está a fazer com que a sua curiosidade e desrespeito fale mais alto.</a:t>
            </a:r>
          </a:p>
          <a:p>
            <a:pPr algn="just"/>
            <a:r>
              <a:rPr lang="pt-PT" dirty="0" smtClean="0"/>
              <a:t>Existem também formas de bloquear alguns sítios menos impróprios para crianças de maneira a que estas não possam aceder.</a:t>
            </a:r>
          </a:p>
          <a:p>
            <a:pPr algn="just"/>
            <a:r>
              <a:rPr lang="pt-PT" dirty="0" smtClean="0"/>
              <a:t>E, felizmente a nossa lei já protege estes abusos e é possível apresentar queixa as autoridades se assim se justificar. </a:t>
            </a:r>
            <a:endParaRPr lang="pt-PT" dirty="0"/>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467600" cy="706090"/>
          </a:xfrm>
        </p:spPr>
        <p:txBody>
          <a:bodyPr/>
          <a:lstStyle/>
          <a:p>
            <a:r>
              <a:rPr lang="pt-PT" dirty="0" smtClean="0"/>
              <a:t>3. Alerta aos pais</a:t>
            </a:r>
            <a:endParaRPr lang="pt-PT" dirty="0"/>
          </a:p>
        </p:txBody>
      </p:sp>
      <p:sp>
        <p:nvSpPr>
          <p:cNvPr id="3" name="Marcador de Posição de Conteúdo 2"/>
          <p:cNvSpPr>
            <a:spLocks noGrp="1"/>
          </p:cNvSpPr>
          <p:nvPr>
            <p:ph sz="quarter" idx="1"/>
          </p:nvPr>
        </p:nvSpPr>
        <p:spPr>
          <a:xfrm>
            <a:off x="457200" y="1340768"/>
            <a:ext cx="7467600" cy="5133184"/>
          </a:xfrm>
        </p:spPr>
        <p:txBody>
          <a:bodyPr/>
          <a:lstStyle/>
          <a:p>
            <a:pPr algn="just"/>
            <a:r>
              <a:rPr lang="pt-PT" dirty="0" smtClean="0"/>
              <a:t>A internet entrou na vida de todos nos e, como educadores principais, é  dever dos pais proteger os filhos de todas as agressões (não só físicas) a que os filhos estão expostos. Para isso, são precisas algumas medidas que devem tomar como o estabelecimento de algumas regras sobre a utilização da Internet (não devendo deixar ser demasiada a certa idade, para não criar vícios), como o acompanhamento do que estes estão a desenvolver em frente ao ecrã, mas também, prevenindo alguns riscos, mostrando algumas realidades a que podem estar expostos. </a:t>
            </a:r>
            <a:endParaRPr lang="pt-PT" dirty="0"/>
          </a:p>
        </p:txBody>
      </p:sp>
    </p:spTree>
  </p:cSld>
  <p:clrMapOvr>
    <a:masterClrMapping/>
  </p:clrMapOvr>
  <p:transition spd="slow">
    <p:split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395536" y="260648"/>
            <a:ext cx="7920880" cy="1512168"/>
          </a:xfrm>
        </p:spPr>
        <p:txBody>
          <a:bodyPr>
            <a:normAutofit fontScale="92500" lnSpcReduction="20000"/>
          </a:bodyPr>
          <a:lstStyle/>
          <a:p>
            <a:pPr algn="just"/>
            <a:r>
              <a:rPr lang="pt-PT" dirty="0" smtClean="0"/>
              <a:t>Segundo informação recolhida do sítio </a:t>
            </a:r>
            <a:r>
              <a:rPr lang="pt-PT" dirty="0" err="1" smtClean="0">
                <a:hlinkClick r:id="rId2"/>
              </a:rPr>
              <a:t>www.seguranet.pt</a:t>
            </a:r>
            <a:r>
              <a:rPr lang="pt-PT" dirty="0" smtClean="0"/>
              <a:t>, existe um guia que os pais podem utilizar para se informarem de como e quando as crianças/jovens devem fazer através da Internet. Analisado esse guia podemos concluir  várias etapas:</a:t>
            </a:r>
          </a:p>
          <a:p>
            <a:endParaRPr lang="pt-PT" dirty="0" smtClean="0"/>
          </a:p>
          <a:p>
            <a:endParaRPr lang="pt-PT" dirty="0" smtClean="0"/>
          </a:p>
          <a:p>
            <a:pPr>
              <a:buNone/>
            </a:pPr>
            <a:endParaRPr lang="pt-PT" dirty="0"/>
          </a:p>
        </p:txBody>
      </p:sp>
      <p:sp>
        <p:nvSpPr>
          <p:cNvPr id="4" name="CaixaDeTexto 3"/>
          <p:cNvSpPr txBox="1"/>
          <p:nvPr/>
        </p:nvSpPr>
        <p:spPr>
          <a:xfrm>
            <a:off x="251520" y="1916832"/>
            <a:ext cx="5976664" cy="1754326"/>
          </a:xfrm>
          <a:prstGeom prst="rect">
            <a:avLst/>
          </a:prstGeom>
          <a:solidFill>
            <a:schemeClr val="accent1">
              <a:lumMod val="60000"/>
              <a:lumOff val="40000"/>
            </a:schemeClr>
          </a:solidFill>
          <a:ln w="28575">
            <a:solidFill>
              <a:schemeClr val="accent1"/>
            </a:solidFill>
            <a:prstDash val="sysDash"/>
          </a:ln>
        </p:spPr>
        <p:txBody>
          <a:bodyPr wrap="square" rtlCol="0">
            <a:spAutoFit/>
          </a:bodyPr>
          <a:lstStyle/>
          <a:p>
            <a:pPr algn="just"/>
            <a:r>
              <a:rPr lang="pt-PT" b="1" dirty="0" smtClean="0">
                <a:solidFill>
                  <a:schemeClr val="accent1">
                    <a:lumMod val="75000"/>
                  </a:schemeClr>
                </a:solidFill>
              </a:rPr>
              <a:t>1. O inicio </a:t>
            </a:r>
            <a:r>
              <a:rPr lang="pt-PT" dirty="0" smtClean="0"/>
              <a:t>- que começas dos </a:t>
            </a:r>
            <a:r>
              <a:rPr lang="pt-PT" dirty="0" smtClean="0">
                <a:solidFill>
                  <a:schemeClr val="accent1">
                    <a:lumMod val="75000"/>
                  </a:schemeClr>
                </a:solidFill>
              </a:rPr>
              <a:t>2 aos 4 anos</a:t>
            </a:r>
            <a:r>
              <a:rPr lang="pt-PT" dirty="0" smtClean="0"/>
              <a:t>, neste meio de comunicação e sempre acompanhadas de adultos, as crianças podem jogar on-line e visitar </a:t>
            </a:r>
            <a:r>
              <a:rPr lang="pt-PT" dirty="0" err="1" smtClean="0"/>
              <a:t>web-sites</a:t>
            </a:r>
            <a:r>
              <a:rPr lang="pt-PT" dirty="0" smtClean="0"/>
              <a:t> destinados aos mesmos. Sendo que no motor de busca devem recorrer somente a pesquisas dispostas única e exclusivamente no âmbito educacional e pedagógico.</a:t>
            </a:r>
          </a:p>
        </p:txBody>
      </p:sp>
      <p:sp>
        <p:nvSpPr>
          <p:cNvPr id="5" name="CaixaDeTexto 4"/>
          <p:cNvSpPr txBox="1"/>
          <p:nvPr/>
        </p:nvSpPr>
        <p:spPr>
          <a:xfrm>
            <a:off x="1115616" y="4221088"/>
            <a:ext cx="5976664" cy="2308324"/>
          </a:xfrm>
          <a:prstGeom prst="rect">
            <a:avLst/>
          </a:prstGeom>
          <a:solidFill>
            <a:schemeClr val="accent1">
              <a:lumMod val="75000"/>
            </a:schemeClr>
          </a:solidFill>
          <a:ln w="25400">
            <a:solidFill>
              <a:schemeClr val="accent1">
                <a:lumMod val="60000"/>
                <a:lumOff val="40000"/>
              </a:schemeClr>
            </a:solidFill>
            <a:prstDash val="sysDash"/>
          </a:ln>
        </p:spPr>
        <p:txBody>
          <a:bodyPr wrap="square" rtlCol="0">
            <a:spAutoFit/>
          </a:bodyPr>
          <a:lstStyle/>
          <a:p>
            <a:pPr algn="just"/>
            <a:r>
              <a:rPr lang="pt-PT" b="1" dirty="0" smtClean="0">
                <a:solidFill>
                  <a:schemeClr val="accent1">
                    <a:lumMod val="60000"/>
                    <a:lumOff val="40000"/>
                  </a:schemeClr>
                </a:solidFill>
              </a:rPr>
              <a:t>2. A exploração </a:t>
            </a:r>
            <a:r>
              <a:rPr lang="pt-PT" dirty="0" smtClean="0"/>
              <a:t>- Dos </a:t>
            </a:r>
            <a:r>
              <a:rPr lang="pt-PT" dirty="0" smtClean="0">
                <a:solidFill>
                  <a:schemeClr val="accent1">
                    <a:lumMod val="60000"/>
                    <a:lumOff val="40000"/>
                  </a:schemeClr>
                </a:solidFill>
              </a:rPr>
              <a:t>5 aos 6 anos</a:t>
            </a:r>
            <a:r>
              <a:rPr lang="pt-PT" dirty="0" smtClean="0"/>
              <a:t>, as crianças já conseguem mexer com o rato e jogar sozinhas mas, sempre com a ajuda de alguém mais velho e responsável para ajudar a procurar os sítios mais adequados, tal como a fazer algumas inscrições necessárias. É importante protege-los das publicidades abusivas e, começar a instituir-lhes o conceito de privacidade.</a:t>
            </a:r>
          </a:p>
        </p:txBody>
      </p:sp>
      <p:pic>
        <p:nvPicPr>
          <p:cNvPr id="6" name="Imagem 5" descr="perigos+na+internet+para+crianças+segurança+infantil+na+net+children+safety+on+internet_thumb[1][1].jpg"/>
          <p:cNvPicPr>
            <a:picLocks noChangeAspect="1"/>
          </p:cNvPicPr>
          <p:nvPr/>
        </p:nvPicPr>
        <p:blipFill>
          <a:blip r:embed="rId3" cstate="print"/>
          <a:stretch>
            <a:fillRect/>
          </a:stretch>
        </p:blipFill>
        <p:spPr>
          <a:xfrm>
            <a:off x="6444208" y="2276872"/>
            <a:ext cx="2247190" cy="1688244"/>
          </a:xfrm>
          <a:prstGeom prst="rect">
            <a:avLst/>
          </a:prstGeom>
          <a:ln>
            <a:noFill/>
          </a:ln>
          <a:effectLst>
            <a:softEdge rad="112500"/>
          </a:effectLst>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043608" y="3356992"/>
            <a:ext cx="7704856" cy="2970044"/>
          </a:xfrm>
          <a:prstGeom prst="rect">
            <a:avLst/>
          </a:prstGeom>
          <a:solidFill>
            <a:schemeClr val="accent1">
              <a:lumMod val="75000"/>
            </a:schemeClr>
          </a:solidFill>
          <a:ln w="25400">
            <a:solidFill>
              <a:schemeClr val="accent1">
                <a:lumMod val="60000"/>
                <a:lumOff val="40000"/>
              </a:schemeClr>
            </a:solidFill>
            <a:prstDash val="sysDash"/>
          </a:ln>
        </p:spPr>
        <p:txBody>
          <a:bodyPr wrap="square" rtlCol="0">
            <a:spAutoFit/>
          </a:bodyPr>
          <a:lstStyle/>
          <a:p>
            <a:pPr algn="just"/>
            <a:r>
              <a:rPr lang="pt-PT" sz="1700" b="1" dirty="0" smtClean="0">
                <a:solidFill>
                  <a:schemeClr val="accent1">
                    <a:lumMod val="60000"/>
                    <a:lumOff val="40000"/>
                  </a:schemeClr>
                </a:solidFill>
              </a:rPr>
              <a:t>4. Peritos Online </a:t>
            </a:r>
            <a:r>
              <a:rPr lang="pt-PT" sz="1700" dirty="0" smtClean="0"/>
              <a:t>– dos </a:t>
            </a:r>
            <a:r>
              <a:rPr lang="pt-PT" sz="1700" dirty="0" smtClean="0">
                <a:solidFill>
                  <a:schemeClr val="accent1">
                    <a:lumMod val="60000"/>
                    <a:lumOff val="40000"/>
                  </a:schemeClr>
                </a:solidFill>
              </a:rPr>
              <a:t>9 aos 12</a:t>
            </a:r>
            <a:r>
              <a:rPr lang="pt-PT" sz="1700" dirty="0" smtClean="0"/>
              <a:t>, nestas idades as preocupações aumentam. Eles estão a entrar numa fase mais complexa, o que torna a tarefa dos pais mais acentuada. Começam a surgir as pesquisas escolares tal como sobre os temas que mais lhes interessam, como os jogos, os filmes, as músicas e as suas celebridades favoritas. A presença em chats aumenta nestas idades, tal como a vontade de ter uma página pessoal própria. É neste contexto que os pais devem introduzir ideias sobre o que é a privacidade e como a devemos preservar. É necessário estar bastante atento sobre os “falso” amigos que surgem nas redes sociais que os levam a cometer várias atrocidades. É essencial salientar que não se deve falar com estranhos e estar atento a pessoas que usam identidades falsas.</a:t>
            </a:r>
          </a:p>
        </p:txBody>
      </p:sp>
      <p:sp>
        <p:nvSpPr>
          <p:cNvPr id="5" name="CaixaDeTexto 4"/>
          <p:cNvSpPr txBox="1"/>
          <p:nvPr/>
        </p:nvSpPr>
        <p:spPr>
          <a:xfrm>
            <a:off x="323528" y="260648"/>
            <a:ext cx="7704856" cy="2708434"/>
          </a:xfrm>
          <a:prstGeom prst="rect">
            <a:avLst/>
          </a:prstGeom>
          <a:solidFill>
            <a:schemeClr val="accent1">
              <a:lumMod val="60000"/>
              <a:lumOff val="40000"/>
            </a:schemeClr>
          </a:solidFill>
          <a:ln w="25400">
            <a:solidFill>
              <a:schemeClr val="accent1">
                <a:lumMod val="75000"/>
              </a:schemeClr>
            </a:solidFill>
            <a:prstDash val="sysDash"/>
          </a:ln>
        </p:spPr>
        <p:txBody>
          <a:bodyPr wrap="square" rtlCol="0">
            <a:spAutoFit/>
          </a:bodyPr>
          <a:lstStyle/>
          <a:p>
            <a:pPr algn="just">
              <a:buNone/>
            </a:pPr>
            <a:r>
              <a:rPr lang="pt-PT" sz="1700" b="1" dirty="0">
                <a:solidFill>
                  <a:schemeClr val="accent1">
                    <a:lumMod val="75000"/>
                  </a:schemeClr>
                </a:solidFill>
              </a:rPr>
              <a:t>3. O interesse cresce </a:t>
            </a:r>
            <a:r>
              <a:rPr lang="pt-PT" sz="1700" dirty="0"/>
              <a:t>– dos </a:t>
            </a:r>
            <a:r>
              <a:rPr lang="pt-PT" sz="1700" dirty="0">
                <a:solidFill>
                  <a:schemeClr val="accent1">
                    <a:lumMod val="75000"/>
                  </a:schemeClr>
                </a:solidFill>
              </a:rPr>
              <a:t>7 aos 8 anos</a:t>
            </a:r>
            <a:r>
              <a:rPr lang="pt-PT" sz="1700" dirty="0"/>
              <a:t>, as crianças começam a ganhar o interesse de navegar na Internet ao acaso e de jogar. Aqui, também já se notam algumas crianças a utilizar correio electrónico precocemente e a entrar em salas de chats não autorizados a menores.</a:t>
            </a:r>
          </a:p>
          <a:p>
            <a:pPr algn="just">
              <a:buNone/>
            </a:pPr>
            <a:r>
              <a:rPr lang="pt-PT" sz="1700" dirty="0"/>
              <a:t>É essencial nesta fase, ter sempre o computador numa área aberta onde os pais possam ter algum controlo sobre onde os filhos andam a navegar. É preciso também entre muitas outras coisas, criar uma lista de sítios que eles podem visitar e bloqueando outros para impedir essas visitas inesperadas, falar com eles já sobre alguns temas como a pedofilia, fazendo-os ver que ao desobedeceram ás suas regras correm vários riscos. </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395536" y="404664"/>
            <a:ext cx="7704856" cy="6186309"/>
          </a:xfrm>
          <a:prstGeom prst="rect">
            <a:avLst/>
          </a:prstGeom>
          <a:solidFill>
            <a:schemeClr val="accent1">
              <a:lumMod val="60000"/>
              <a:lumOff val="40000"/>
            </a:schemeClr>
          </a:solidFill>
          <a:ln w="25400">
            <a:solidFill>
              <a:schemeClr val="accent1">
                <a:lumMod val="75000"/>
              </a:schemeClr>
            </a:solidFill>
            <a:prstDash val="sysDash"/>
          </a:ln>
        </p:spPr>
        <p:txBody>
          <a:bodyPr wrap="square" rtlCol="0">
            <a:spAutoFit/>
          </a:bodyPr>
          <a:lstStyle/>
          <a:p>
            <a:pPr algn="just"/>
            <a:r>
              <a:rPr lang="pt-PT" b="1" dirty="0" smtClean="0">
                <a:solidFill>
                  <a:schemeClr val="accent1">
                    <a:lumMod val="75000"/>
                  </a:schemeClr>
                </a:solidFill>
              </a:rPr>
              <a:t>5. Tecnicamente Sofisticados </a:t>
            </a:r>
            <a:r>
              <a:rPr lang="pt-PT" dirty="0" smtClean="0"/>
              <a:t>– dos </a:t>
            </a:r>
            <a:r>
              <a:rPr lang="pt-PT" dirty="0" smtClean="0">
                <a:solidFill>
                  <a:schemeClr val="accent1">
                    <a:lumMod val="75000"/>
                  </a:schemeClr>
                </a:solidFill>
              </a:rPr>
              <a:t>13 aos 17</a:t>
            </a:r>
            <a:r>
              <a:rPr lang="pt-PT" dirty="0" smtClean="0"/>
              <a:t>, nesta fase os adolescentes já visitaram praticamente todos os tipos de sítios, mais ou menos apropriados. Utilizam a Internet não só para filmes, músicas, jogos e escolas, mas principalmente para as redes sociais com Hi5, </a:t>
            </a:r>
            <a:r>
              <a:rPr lang="pt-PT" dirty="0" err="1" smtClean="0"/>
              <a:t>Facebook</a:t>
            </a:r>
            <a:r>
              <a:rPr lang="pt-PT" dirty="0" smtClean="0"/>
              <a:t>, </a:t>
            </a:r>
            <a:r>
              <a:rPr lang="pt-PT" dirty="0" err="1" smtClean="0"/>
              <a:t>Myspace</a:t>
            </a:r>
            <a:r>
              <a:rPr lang="pt-PT" dirty="0" smtClean="0"/>
              <a:t>, etc. </a:t>
            </a:r>
            <a:r>
              <a:rPr lang="pt-PT" dirty="0"/>
              <a:t>O</a:t>
            </a:r>
            <a:r>
              <a:rPr lang="pt-PT" dirty="0" smtClean="0"/>
              <a:t>s rapazes  muito provavelmente visitam sítios para jogos de adultos com cenas mais violentas e até jogos de azar, assim como os típicos filmes de humor grosseiro e, até mesmo, sítios para adultos de cariz sexual. As raparigas, tal como os rapazes também utilizam a internet para outros fins menos aconselhados. Com a mudança do corpo, são elas que gostam mais de se exibir  expondo fotos por vezes não muito recomendáveis para certas redes sociais, o que leva a que estas sejam mais aludidas a solicitações de cariz sexual. Com o aumento da idade, aumentam também os perigos a que estão expostos devido aos sítios que frequentam. Normalmente, nesta fase a maioria dos jovens já possui computador pessoal e, mesmo que tal não aconteça há sempre aquele amigo que tem. Os pais devem então insistir com os filhos e amigos para algumas regras que devem cumprir na utilização deste meio de comunicação, mantendo assim também alguma vigilância. Se alguma vez o risco for pisado, nunca se deve proibir um jovem de utilizar a Internet, isto porque, estamos numa fase que requerem bastantes cuidados, e ao proibir algo eles vão sempre arranjar maneira de fazer igual ou ainda pior.</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descr="os_meus_dados_sao_pessoais[1].jpg"/>
          <p:cNvPicPr>
            <a:picLocks noChangeAspect="1"/>
          </p:cNvPicPr>
          <p:nvPr/>
        </p:nvPicPr>
        <p:blipFill>
          <a:blip r:embed="rId2" cstate="print">
            <a:duotone>
              <a:schemeClr val="accent1">
                <a:shade val="45000"/>
                <a:satMod val="135000"/>
              </a:schemeClr>
              <a:prstClr val="white"/>
            </a:duotone>
            <a:lum bright="16000"/>
          </a:blip>
          <a:stretch>
            <a:fillRect/>
          </a:stretch>
        </p:blipFill>
        <p:spPr>
          <a:xfrm>
            <a:off x="5724128" y="188640"/>
            <a:ext cx="2984788" cy="2304256"/>
          </a:xfrm>
          <a:prstGeom prst="rect">
            <a:avLst/>
          </a:prstGeom>
          <a:ln>
            <a:noFill/>
          </a:ln>
          <a:effectLst>
            <a:softEdge rad="112500"/>
          </a:effectLst>
        </p:spPr>
      </p:pic>
      <p:sp>
        <p:nvSpPr>
          <p:cNvPr id="2" name="Título 1"/>
          <p:cNvSpPr>
            <a:spLocks noGrp="1"/>
          </p:cNvSpPr>
          <p:nvPr>
            <p:ph type="title"/>
          </p:nvPr>
        </p:nvSpPr>
        <p:spPr>
          <a:xfrm>
            <a:off x="457200" y="274638"/>
            <a:ext cx="7467600" cy="562074"/>
          </a:xfrm>
        </p:spPr>
        <p:txBody>
          <a:bodyPr/>
          <a:lstStyle/>
          <a:p>
            <a:r>
              <a:rPr lang="pt-PT" dirty="0" smtClean="0"/>
              <a:t>3.2 mensagem aos pais :</a:t>
            </a:r>
            <a:endParaRPr lang="pt-PT" dirty="0"/>
          </a:p>
        </p:txBody>
      </p:sp>
      <p:sp>
        <p:nvSpPr>
          <p:cNvPr id="3" name="Marcador de Posição de Conteúdo 2"/>
          <p:cNvSpPr>
            <a:spLocks noGrp="1"/>
          </p:cNvSpPr>
          <p:nvPr>
            <p:ph sz="quarter" idx="1"/>
          </p:nvPr>
        </p:nvSpPr>
        <p:spPr>
          <a:xfrm>
            <a:off x="467544" y="1052736"/>
            <a:ext cx="7467600" cy="5472608"/>
          </a:xfrm>
        </p:spPr>
        <p:txBody>
          <a:bodyPr>
            <a:normAutofit fontScale="92500"/>
          </a:bodyPr>
          <a:lstStyle/>
          <a:p>
            <a:pPr algn="just"/>
            <a:r>
              <a:rPr lang="pt-PT" dirty="0" smtClean="0"/>
              <a:t>É de extrema importância, assim que os filhos comecem a utilizar os meios de comunicação, neste caso a Internet, que haja um diálogo aberto, mantendo-os sempre atentos sobre todos os perigos que podem correr, pois esta pode ser bastante vantajosa mas também requer muitíssima responsabilidade de quem a está a utilizar.  Controlar as idas a sítios menos apropriados para certas idades e se possível  acompanhar todas essas utilizações, dependendo da idade. Podemos também verificar que o conceito de responsabilidade também se destaca, e quanto mais esta for preservada, melhor para a família. Por fim, é essencial a visita de sítios onde este assunto está bastante bem esclarecido, ou seja, ajudam os pais a saber como lidar com esta realidade no crescimento dos seus filhos.</a:t>
            </a:r>
            <a:endParaRPr lang="pt-PT" dirty="0"/>
          </a:p>
        </p:txBody>
      </p:sp>
    </p:spTree>
  </p:cSld>
  <p:clrMapOvr>
    <a:masterClrMapping/>
  </p:clrMapOvr>
  <p:transition spd="slow">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467600" cy="706090"/>
          </a:xfrm>
        </p:spPr>
        <p:txBody>
          <a:bodyPr/>
          <a:lstStyle/>
          <a:p>
            <a:r>
              <a:rPr lang="pt-PT" dirty="0" smtClean="0"/>
              <a:t>4. Vídeo de alerta para os perigos:</a:t>
            </a:r>
            <a:endParaRPr lang="pt-PT" dirty="0"/>
          </a:p>
        </p:txBody>
      </p:sp>
      <p:pic>
        <p:nvPicPr>
          <p:cNvPr id="4" name="YouTube        - Perigos da Internet.mp4">
            <a:hlinkClick r:id="" action="ppaction://media"/>
          </p:cNvPr>
          <p:cNvPicPr>
            <a:picLocks noGrp="1" noRot="1" noChangeAspect="1"/>
          </p:cNvPicPr>
          <p:nvPr>
            <p:ph sz="quarter" idx="1"/>
            <a:videoFile r:link="rId1"/>
          </p:nvPr>
        </p:nvPicPr>
        <p:blipFill>
          <a:blip r:embed="rId3" cstate="print"/>
          <a:stretch>
            <a:fillRect/>
          </a:stretch>
        </p:blipFill>
        <p:spPr>
          <a:xfrm>
            <a:off x="539552" y="1340768"/>
            <a:ext cx="7128791" cy="5000180"/>
          </a:xfrm>
          <a:prstGeom prst="rect">
            <a:avLst/>
          </a:prstGeom>
          <a:ln>
            <a:noFill/>
          </a:ln>
          <a:effectLst>
            <a:softEdge rad="112500"/>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5463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video>
              <p:cMediaNode>
                <p:cTn id="17" fill="hold" display="0">
                  <p:stCondLst>
                    <p:cond delay="indefinite"/>
                  </p:stCondLst>
                  <p:endCondLst>
                    <p:cond evt="onNext" delay="0">
                      <p:tgtEl>
                        <p:sldTgt/>
                      </p:tgtEl>
                    </p:cond>
                    <p:cond evt="onPrev" delay="0">
                      <p:tgtEl>
                        <p:sldTgt/>
                      </p:tgtEl>
                    </p:cond>
                  </p:endCondLst>
                </p:cTn>
                <p:tgtEl>
                  <p:spTgt spid="4"/>
                </p:tgtEl>
              </p:cMediaNode>
            </p:video>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5. Internet segura</a:t>
            </a:r>
            <a:endParaRPr lang="pt-PT" dirty="0"/>
          </a:p>
        </p:txBody>
      </p:sp>
      <p:sp>
        <p:nvSpPr>
          <p:cNvPr id="4" name="Marcador de Posição do Texto 3"/>
          <p:cNvSpPr>
            <a:spLocks noGrp="1"/>
          </p:cNvSpPr>
          <p:nvPr>
            <p:ph type="body" idx="2"/>
          </p:nvPr>
        </p:nvSpPr>
        <p:spPr/>
        <p:txBody>
          <a:bodyPr/>
          <a:lstStyle/>
          <a:p>
            <a:r>
              <a:rPr lang="pt-PT" dirty="0" smtClean="0"/>
              <a:t>Existem enumeras campanhas de incentivo á segurança na Internet, mostrando os riscos a que as crianças e jovens estão expostos. Foi também criado um dia especialmente dirigido a essa mesma causa tal como gabinetes e linhas de apoio.</a:t>
            </a:r>
          </a:p>
          <a:p>
            <a:endParaRPr lang="pt-PT" dirty="0"/>
          </a:p>
        </p:txBody>
      </p:sp>
      <p:pic>
        <p:nvPicPr>
          <p:cNvPr id="5" name="YouTube        - Dia da Internet Segura 2011.mp4">
            <a:hlinkClick r:id="" action="ppaction://media"/>
          </p:cNvPr>
          <p:cNvPicPr>
            <a:picLocks noGrp="1" noRot="1" noChangeAspect="1"/>
          </p:cNvPicPr>
          <p:nvPr>
            <p:ph sz="quarter" idx="1"/>
            <a:videoFile r:link="rId1"/>
          </p:nvPr>
        </p:nvPicPr>
        <p:blipFill>
          <a:blip r:embed="rId3" cstate="print"/>
          <a:stretch>
            <a:fillRect/>
          </a:stretch>
        </p:blipFill>
        <p:spPr>
          <a:xfrm>
            <a:off x="179512" y="548680"/>
            <a:ext cx="5916488" cy="42443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diamond/>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3779912" y="5373216"/>
            <a:ext cx="4104456" cy="1200329"/>
          </a:xfrm>
          <a:prstGeom prst="rect">
            <a:avLst/>
          </a:prstGeom>
          <a:solidFill>
            <a:schemeClr val="accent2">
              <a:lumMod val="60000"/>
              <a:lumOff val="40000"/>
            </a:schemeClr>
          </a:solidFill>
          <a:ln w="38100">
            <a:solidFill>
              <a:schemeClr val="accent1">
                <a:lumMod val="40000"/>
                <a:lumOff val="60000"/>
              </a:schemeClr>
            </a:solidFill>
            <a:prstDash val="dash"/>
          </a:ln>
        </p:spPr>
        <p:txBody>
          <a:bodyPr wrap="square" rtlCol="0">
            <a:spAutoFit/>
          </a:bodyPr>
          <a:lstStyle/>
          <a:p>
            <a:r>
              <a:rPr lang="pt-PT" b="1" dirty="0" smtClean="0">
                <a:solidFill>
                  <a:schemeClr val="accent2">
                    <a:lumMod val="40000"/>
                    <a:lumOff val="60000"/>
                  </a:schemeClr>
                </a:solidFill>
              </a:rPr>
              <a:t>Trabalho realizado por :</a:t>
            </a:r>
          </a:p>
          <a:p>
            <a:pPr>
              <a:buFont typeface="Arial" charset="0"/>
              <a:buChar char="•"/>
            </a:pPr>
            <a:r>
              <a:rPr lang="pt-PT" dirty="0" err="1" smtClean="0"/>
              <a:t>Emmanuelle</a:t>
            </a:r>
            <a:r>
              <a:rPr lang="pt-PT" dirty="0" smtClean="0"/>
              <a:t> Duarte,</a:t>
            </a:r>
          </a:p>
          <a:p>
            <a:r>
              <a:rPr lang="pt-PT" dirty="0" smtClean="0"/>
              <a:t>Curso de Educação Básica, 1º ano, 2º semestre TIC</a:t>
            </a:r>
          </a:p>
        </p:txBody>
      </p:sp>
      <p:pic>
        <p:nvPicPr>
          <p:cNvPr id="1026" name="Picture 2" descr="http://i485.photobucket.com/albums/rr220/dreams2008_fantasy/FEVEREIRO2011/POSTAIS_INTERNET_SEGURA.gif"/>
          <p:cNvPicPr>
            <a:picLocks noChangeAspect="1" noChangeArrowheads="1" noCrop="1"/>
          </p:cNvPicPr>
          <p:nvPr/>
        </p:nvPicPr>
        <p:blipFill>
          <a:blip r:embed="rId2" cstate="print"/>
          <a:srcRect/>
          <a:stretch>
            <a:fillRect/>
          </a:stretch>
        </p:blipFill>
        <p:spPr bwMode="auto">
          <a:xfrm>
            <a:off x="1043608" y="260648"/>
            <a:ext cx="6840760" cy="478853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1.1 A Internet</a:t>
            </a:r>
            <a:endParaRPr lang="pt-PT" dirty="0"/>
          </a:p>
        </p:txBody>
      </p:sp>
      <p:sp>
        <p:nvSpPr>
          <p:cNvPr id="3" name="Marcador de Posição de Conteúdo 2"/>
          <p:cNvSpPr>
            <a:spLocks noGrp="1"/>
          </p:cNvSpPr>
          <p:nvPr>
            <p:ph sz="quarter" idx="1"/>
          </p:nvPr>
        </p:nvSpPr>
        <p:spPr/>
        <p:txBody>
          <a:bodyPr/>
          <a:lstStyle/>
          <a:p>
            <a:pPr algn="just"/>
            <a:r>
              <a:rPr lang="pt-PT" dirty="0" smtClean="0"/>
              <a:t>Para iniciar, farei uma breve introdução sobre o que é este fenómeno que hoje nem nós estudantes, pais ou filhos, professores, </a:t>
            </a:r>
            <a:r>
              <a:rPr lang="pt-PT" dirty="0" err="1" smtClean="0"/>
              <a:t>etc</a:t>
            </a:r>
            <a:r>
              <a:rPr lang="pt-PT" dirty="0" smtClean="0"/>
              <a:t>, conseguimos sobreviver. </a:t>
            </a:r>
          </a:p>
          <a:p>
            <a:pPr algn="just"/>
            <a:r>
              <a:rPr lang="pt-PT" dirty="0" smtClean="0"/>
              <a:t> A Internet é um enorme sistema de redes e computadores constantemente interligados. Não se trata só de estarmos ligados a uma sala onde todos os computadores se interligam mas sim a um nível mundial muito maior. Permite-nos comunicar seja com quem for, de que parte do mundo for e, a troca de informação torna-se então fácil e momentânea.</a:t>
            </a:r>
          </a:p>
          <a:p>
            <a:endParaRPr lang="pt-PT" dirty="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67544" y="1052736"/>
            <a:ext cx="7467600" cy="4873752"/>
          </a:xfrm>
        </p:spPr>
        <p:txBody>
          <a:bodyPr/>
          <a:lstStyle/>
          <a:p>
            <a:pPr algn="just"/>
            <a:r>
              <a:rPr lang="pt-PT" dirty="0" smtClean="0"/>
              <a:t>Com o imenso desenvolvimento desta área, vão-se encontrando cada vez mais recursos e serviços disponíveis on-line. Para além da troca de informação, como já referi, cada pessoa pode possuir várias contas pessoais que são geridas conforme as necessidades de cada um, trabalho, escola, negócios ou simplesmente lazer.</a:t>
            </a:r>
          </a:p>
          <a:p>
            <a:pPr algn="just"/>
            <a:r>
              <a:rPr lang="pt-PT" dirty="0" smtClean="0"/>
              <a:t>De acordo com estudos feitos, em Junho de 2010 o número de pessoas que tinham acesso à Internet era de quase 2 biliões.</a:t>
            </a:r>
          </a:p>
          <a:p>
            <a:endParaRPr lang="pt-PT" dirty="0"/>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1.2 os benefícios da Internet</a:t>
            </a:r>
            <a:br>
              <a:rPr lang="pt-PT" dirty="0" smtClean="0"/>
            </a:br>
            <a:r>
              <a:rPr lang="pt-PT" dirty="0" smtClean="0"/>
              <a:t>	1.2.1 em casa</a:t>
            </a:r>
            <a:endParaRPr lang="pt-PT" dirty="0"/>
          </a:p>
        </p:txBody>
      </p:sp>
      <p:sp>
        <p:nvSpPr>
          <p:cNvPr id="3" name="Marcador de Posição de Conteúdo 2"/>
          <p:cNvSpPr>
            <a:spLocks noGrp="1"/>
          </p:cNvSpPr>
          <p:nvPr>
            <p:ph sz="quarter" idx="1"/>
          </p:nvPr>
        </p:nvSpPr>
        <p:spPr/>
        <p:txBody>
          <a:bodyPr/>
          <a:lstStyle/>
          <a:p>
            <a:pPr algn="just"/>
            <a:r>
              <a:rPr lang="pt-PT" dirty="0" smtClean="0"/>
              <a:t>Neste ramo, a internet é bastante proveitosa pois, com “ela” podemos praticar inúmeras actividades, tais como: como pagar as contas através dos sítios das entidades pretendidas, procurar emprego, comparar preços e fazer as compras em sítios que actualmente nos fornecem bastante credibilidade e confiança, também como estar sempre a par das notícias mundiais actualizadas a todos os instante. Isto tudo sem precisarmos de sair de casa e ir para filas inúmeras e </a:t>
            </a:r>
            <a:r>
              <a:rPr lang="pt-PT" i="1" dirty="0" err="1" smtClean="0"/>
              <a:t>stresses</a:t>
            </a:r>
            <a:r>
              <a:rPr lang="pt-PT" dirty="0" smtClean="0"/>
              <a:t> constantes.</a:t>
            </a:r>
          </a:p>
          <a:p>
            <a:endParaRPr lang="pt-PT" dirty="0"/>
          </a:p>
        </p:txBody>
      </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467600" cy="706090"/>
          </a:xfrm>
        </p:spPr>
        <p:txBody>
          <a:bodyPr/>
          <a:lstStyle/>
          <a:p>
            <a:r>
              <a:rPr lang="pt-PT" dirty="0" smtClean="0"/>
              <a:t>1.2.2. na escola</a:t>
            </a:r>
            <a:endParaRPr lang="pt-PT" dirty="0"/>
          </a:p>
        </p:txBody>
      </p:sp>
      <p:sp>
        <p:nvSpPr>
          <p:cNvPr id="3" name="Marcador de Posição de Conteúdo 2"/>
          <p:cNvSpPr>
            <a:spLocks noGrp="1"/>
          </p:cNvSpPr>
          <p:nvPr>
            <p:ph sz="quarter" idx="1"/>
          </p:nvPr>
        </p:nvSpPr>
        <p:spPr>
          <a:xfrm>
            <a:off x="467544" y="1196752"/>
            <a:ext cx="7467600" cy="5184576"/>
          </a:xfrm>
        </p:spPr>
        <p:txBody>
          <a:bodyPr>
            <a:normAutofit lnSpcReduction="10000"/>
          </a:bodyPr>
          <a:lstStyle/>
          <a:p>
            <a:pPr algn="just"/>
            <a:r>
              <a:rPr lang="pt-PT" dirty="0" smtClean="0"/>
              <a:t>Para os alunos a Internet é um mundo extraordinário onde se pode comunicar com os amigos, tal como fazer novos mas não só. Serve também para a aprendizagem de novos conhecimentos/conceitos sobre os demais assuntos e com isso juntar-se o útil ao agradável e, conseguem-se então passar momentos bastante divertidos.</a:t>
            </a:r>
          </a:p>
          <a:p>
            <a:pPr algn="just"/>
            <a:r>
              <a:rPr lang="pt-PT" dirty="0" smtClean="0"/>
              <a:t>Mas como tudo, também com a Internet é preciso ter-se especial atenção como devemos usá-la, isto porque, como a seguir iremos ver, podem-se correr inúmeros riscos  quando estamos a navegar e, inconscientemente cometer erros gravíssimos.  </a:t>
            </a:r>
          </a:p>
          <a:p>
            <a:endParaRPr lang="pt-PT" dirty="0"/>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2. Os perigos da internet</a:t>
            </a:r>
            <a:endParaRPr lang="pt-PT" dirty="0"/>
          </a:p>
        </p:txBody>
      </p:sp>
      <p:pic>
        <p:nvPicPr>
          <p:cNvPr id="4" name="Marcador de Posição de Conteúdo 3" descr="Internet%20segura_friendship[1].jpg"/>
          <p:cNvPicPr>
            <a:picLocks noGrp="1" noChangeAspect="1"/>
          </p:cNvPicPr>
          <p:nvPr>
            <p:ph sz="quarter" idx="1"/>
          </p:nvPr>
        </p:nvPicPr>
        <p:blipFill>
          <a:blip r:embed="rId2" cstate="print"/>
          <a:stretch>
            <a:fillRect/>
          </a:stretch>
        </p:blipFill>
        <p:spPr>
          <a:xfrm>
            <a:off x="532208" y="1600200"/>
            <a:ext cx="7317584" cy="4873625"/>
          </a:xfrm>
          <a:prstGeom prst="rect">
            <a:avLst/>
          </a:prstGeom>
          <a:ln>
            <a:noFill/>
          </a:ln>
          <a:effectLst>
            <a:softEdge rad="112500"/>
          </a:effectLst>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nodeType="clickEffect">
                                  <p:stCondLst>
                                    <p:cond delay="0"/>
                                  </p:stCondLst>
                                  <p:childTnLst>
                                    <p:animRot by="21600000">
                                      <p:cBhvr>
                                        <p:cTn id="12"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67544" y="548680"/>
            <a:ext cx="7467600" cy="5637240"/>
          </a:xfrm>
        </p:spPr>
        <p:txBody>
          <a:bodyPr>
            <a:normAutofit fontScale="92500"/>
          </a:bodyPr>
          <a:lstStyle/>
          <a:p>
            <a:pPr algn="just"/>
            <a:r>
              <a:rPr lang="pt-PT" dirty="0" smtClean="0"/>
              <a:t>A internet é indiscutivelmente uma maravilha, pois esta fornece-nos tudo, como se costuma dizer “à distância de um </a:t>
            </a:r>
            <a:r>
              <a:rPr lang="pt-PT" dirty="0" err="1" smtClean="0"/>
              <a:t>clic</a:t>
            </a:r>
            <a:r>
              <a:rPr lang="pt-PT" dirty="0" smtClean="0"/>
              <a:t>”. Mas, como em tudo, existem senãos, e nós como futuros educadores e pais temos de estar alerta com as crianças. </a:t>
            </a:r>
          </a:p>
          <a:p>
            <a:pPr algn="just"/>
            <a:r>
              <a:rPr lang="pt-PT" dirty="0" smtClean="0"/>
              <a:t>Existem vários tipos de perigos que uma criança corre ao não ter um acesso vigiado á Internet. Alguns estão mesmo á nossa frente e que afastamos logo, como a pornografia, sendo esta uma realidade constante nos nossos dias.</a:t>
            </a:r>
          </a:p>
          <a:p>
            <a:pPr algn="just"/>
            <a:r>
              <a:rPr lang="pt-PT" dirty="0" smtClean="0"/>
              <a:t> Existem imensas notícias que nos chegam diariamente sobre crianças que são iludidas por pedófilos que lhes prometem tudo através das redes sociais e que acabam em desaparecimentos e não só. Isto porque, como não têm o acesso vigiado nem em casa nem na escola, comentem assim, graves erros.</a:t>
            </a:r>
          </a:p>
          <a:p>
            <a:endParaRPr lang="pt-PT" dirty="0" smtClean="0"/>
          </a:p>
          <a:p>
            <a:endParaRPr lang="pt-PT" dirty="0"/>
          </a:p>
        </p:txBody>
      </p:sp>
    </p:spTree>
  </p:cSld>
  <p:clrMapOvr>
    <a:masterClrMapping/>
  </p:clrMapOvr>
  <p:transition spd="slow">
    <p:wheel spokes="3"/>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o Texto 2"/>
          <p:cNvSpPr>
            <a:spLocks noGrp="1"/>
          </p:cNvSpPr>
          <p:nvPr>
            <p:ph type="body" idx="2"/>
          </p:nvPr>
        </p:nvSpPr>
        <p:spPr/>
        <p:txBody>
          <a:bodyPr/>
          <a:lstStyle/>
          <a:p>
            <a:r>
              <a:rPr lang="pt-PT" dirty="0" smtClean="0"/>
              <a:t>Artigo publicado no Jornal de Noticias, 23 de Abril de 2008, por Filipa Ambrósio de Sousa</a:t>
            </a:r>
            <a:endParaRPr lang="pt-PT" dirty="0"/>
          </a:p>
        </p:txBody>
      </p:sp>
      <p:sp>
        <p:nvSpPr>
          <p:cNvPr id="4" name="Marcador de Posição de Conteúdo 3"/>
          <p:cNvSpPr>
            <a:spLocks noGrp="1"/>
          </p:cNvSpPr>
          <p:nvPr>
            <p:ph sz="quarter" idx="1"/>
          </p:nvPr>
        </p:nvSpPr>
        <p:spPr>
          <a:solidFill>
            <a:schemeClr val="accent1">
              <a:alpha val="37000"/>
            </a:schemeClr>
          </a:solidFill>
          <a:ln w="47625">
            <a:solidFill>
              <a:schemeClr val="accent1"/>
            </a:solidFill>
            <a:prstDash val="dash"/>
          </a:ln>
          <a:scene3d>
            <a:camera prst="perspectiveFront"/>
            <a:lightRig rig="threePt" dir="t"/>
          </a:scene3d>
        </p:spPr>
        <p:txBody>
          <a:bodyPr/>
          <a:lstStyle/>
          <a:p>
            <a:r>
              <a:rPr lang="pt-PT" b="1" i="1" dirty="0" smtClean="0"/>
              <a:t>Crimes sexuais através da Net estão a aumentar</a:t>
            </a:r>
          </a:p>
          <a:p>
            <a:pPr>
              <a:buNone/>
            </a:pPr>
            <a:r>
              <a:rPr lang="pt-PT" dirty="0" smtClean="0"/>
              <a:t>   </a:t>
            </a:r>
            <a:endParaRPr lang="pt-PT" i="1" dirty="0" smtClean="0"/>
          </a:p>
          <a:p>
            <a:pPr>
              <a:buNone/>
            </a:pPr>
            <a:endParaRPr lang="pt-PT" i="1" dirty="0" smtClean="0"/>
          </a:p>
          <a:p>
            <a:pPr algn="just"/>
            <a:r>
              <a:rPr lang="pt-PT" i="1" dirty="0" smtClean="0"/>
              <a:t>“Os casos de desaparecimento de crianças e jovens associados a contactos na Internet "sofreram um incremento preocupante", segundo o relatório encomendado pelo PGR a Maria José Morgado. Em 2007, foram 67 os inquéritos que tiveram por objecto o aliciamento e pornografia infantil.”</a:t>
            </a:r>
          </a:p>
          <a:p>
            <a:endParaRPr lang="pt-PT" dirty="0" smtClean="0"/>
          </a:p>
          <a:p>
            <a:r>
              <a:rPr lang="pt-PT" sz="1200" dirty="0" smtClean="0"/>
              <a:t>Artigo completo : http://www.dn.pt/especiais/interior.aspx?content_id=1048563&amp;especial=Crian%E7as%20desaparecidas&amp;seccao=SOCIEDADE&amp;page=-1</a:t>
            </a:r>
            <a:endParaRPr lang="pt-PT" sz="1200" dirty="0"/>
          </a:p>
        </p:txBody>
      </p:sp>
    </p:spTree>
  </p:cSld>
  <p:clrMapOvr>
    <a:masterClrMapping/>
  </p:clrMapOvr>
  <p:transition spd="slow">
    <p:spli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blog4.opovo.com.br/educacao/wp-content/uploads/2009/06/drogas02.jp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79512" y="3933056"/>
            <a:ext cx="2924944" cy="2924944"/>
          </a:xfrm>
          <a:prstGeom prst="rect">
            <a:avLst/>
          </a:prstGeom>
          <a:noFill/>
          <a:effectLst/>
        </p:spPr>
      </p:pic>
      <p:sp>
        <p:nvSpPr>
          <p:cNvPr id="3" name="Marcador de Posição de Conteúdo 2"/>
          <p:cNvSpPr>
            <a:spLocks noGrp="1"/>
          </p:cNvSpPr>
          <p:nvPr>
            <p:ph sz="quarter" idx="1"/>
          </p:nvPr>
        </p:nvSpPr>
        <p:spPr>
          <a:xfrm>
            <a:off x="467544" y="260648"/>
            <a:ext cx="7467600" cy="5112568"/>
          </a:xfrm>
        </p:spPr>
        <p:txBody>
          <a:bodyPr>
            <a:normAutofit/>
          </a:bodyPr>
          <a:lstStyle/>
          <a:p>
            <a:pPr algn="just"/>
            <a:r>
              <a:rPr lang="pt-PT" dirty="0" smtClean="0"/>
              <a:t>Outros dois temas bastante frequentes na Internet  e que dão muitos motivos de preocupação são as drogas e a violência.</a:t>
            </a:r>
          </a:p>
          <a:p>
            <a:pPr algn="just"/>
            <a:r>
              <a:rPr lang="pt-PT" dirty="0" smtClean="0"/>
              <a:t> Tanto em sítios que abordam esse assunto de uma forma barata e de mau carácter, como também através de “falsos amigos” feitos em chats ou redes sociais, levam os mais novos a iniciar  caminhos muitíssimo complicados.  Nas drogas, os mais novos são persuadidos a experimentarem  até mesmo a comprarem através de pequenos encontros que, se não forem descobertos a tempo podem acabar por os levar á criminalidade, assim como na violência. </a:t>
            </a:r>
          </a:p>
          <a:p>
            <a:pPr algn="just"/>
            <a:endParaRPr lang="pt-PT" dirty="0" smtClean="0"/>
          </a:p>
        </p:txBody>
      </p:sp>
      <p:sp>
        <p:nvSpPr>
          <p:cNvPr id="1026" name="AutoShape 2" descr="data:image/jpg;base64,/9j/4AAQSkZJRgABAQAAAQABAAD/2wCEAAkGBhQSERQUExQWFRUVFRcYFxcXGBgdGBwXFhUXGBgfFxoXHCYfGRwjGRUWIC8gJCcqLC0sGB4xNTAqNSYrLCkBCQoKDgwOGg8PGiwkHSQsLCwtLCktLSwtLCwpKSksLSwsNC4sLCopLCwsKSwsLCkvKSksMi0sLCwsLCwsLCwpNP/AABEIAOEA4QMBIgACEQEDEQH/xAAcAAABBQEBAQAAAAAAAAAAAAAAAwQFBgcBAgj/xABNEAACAQMCAwUFBAYHBAcJAAABAgMABBESIQUGMRMiQVGBBzJhcZEUQlKhI2JygrHBJDNDkqLR8BVTg/ElNHOTstLhCDVEVGOUo7PD/8QAGwEBAAMBAQEBAAAAAAAAAAAAAAEDBAIFBgf/xAAyEQEBAAIBAwIEBAILAAAAAAAAAQIRAwQhMRJBBVFxgSIyYaGR0QYTQlJicrHB4fDx/9oADAMBAAIRAxEAPwDcaKKKAory3wpK1L6F7TTrx3tBJXP6urfHzoF6KjeMcaWAKNLSSyHTFEmNbsBk4zsqgbsxIAHXqAYS04qblJSb+KIwuBILVoyIycgLJLOrBt/EKm4IoLbRVd4fdzw3S200onWWKSSKQqqyAxNGHSQIAjbSqQwC9GBHQ1YqAooooCiiigKKKi7ribFzHAAWXGt2zoTIyBtu7kEHSCMAgkjIyEpRUYtjMetw4/ZSID0DKx/Oun7RH4idfLAST030N8u786CSoqCuubEDCOKOWeYgkxIAGQA4zKZCqxjPTUcnfAOKZvx/iAP/ALsyP1buHVj5FQM+tBaaKheXuZ0uu0TRJDNCQJYZQA6ahlTsSGVgDhgSDipqgKKKKAooooCiiigKKKKAooooCiiigTaLJB32z4nG/mOh9aZjh39JM3aS/wBUE7PUOx94tqC9Q46Z8j9JCuUFU5otXjla4DwaXtzA4nd4wqBmdjHIgOnVqGoY+4hB2qlcJ4JYHh9vbpbxv28hlkQ3eg64iwTtmK69JXPd0jHTGdzo3GuK2zK9vJmUspV4olkkfBH3hCCU+ZxSHCLq21rHmQSYYqtxGyOQffKl0XtD4k5Y+J8aBbg/BnEn2id1eUpoQRgiKKMkMVjB3YsVUs53OlcBQMVN5qq8y8wLGkpac21tblRLMoBdnIBEUQKnBwy5YDO4AwQSrMcWtzH21pcSmRIopzG8szho5SNKukpIUuMgYwwJB6dQu9FcFdoCiiigQvZGWNyoywVio8yASB9ahOTp4zZ27q4cNGru+c5kcapSx8G7QtkHodvCrFUDe8iWMzO8lrEWfJZtOCSRgk6cZPx60EjacXil1iKRZOzbQ+gghWwDgkbZwRRd8VjiXVK6xrkKCxAGT0G/U/5GoW15TmgVY7e8ZIlGFRoIGwPgyqufmQSfEmmnGOXJ1eCcF71oWbVFIYo8hwO9EFVU1qVBAfYgncHFBaGsI+1E2n9IEKasn3CQcHGxAIyM9N8YycxvNfMwsoRJ2E85ZgipAhZskE7/AIRt1+VMX43ePjsbCVSDv9okhRCMHbMbyNnONwvh8ab8P5jaFGWaO7luHdnZEtpNIJwNMZyYwgAAB7Q53Od6CP5Q4jLLxSeW6t3tZJ7WLsInIJMMTtrLEH3w8i90gEBhWhCqxwHhc8lyby6URv2ZiggBDdlGzBnMjDZpHKrnTsAoAJ3NWegK8u4AydgK9UlcRalI6f5g5H8KDx9tXxDAeZVsfw2pZXBGQcj4V4hDfex18M/zpKaDTlk2PUjwb5jz+NA6orxFIGAI6EAj1rxdSFUYqpcgEhQQCT5AsQM/M0C1FJ28elQMlsADLe8cDqfiaUoCiiigKKKKApjxq1eSB0jbQ7DY5I8Rkal3XIyNQ3GcjcCn1cNBQYuAXH2tp7eUwx20TxpZDAgacxZUsyEBlJdSSy6gR1ppwm5upLCSG+kSa/d2aGOHQWhbbsmdou7Hofv6idhtljtT+65CnAZIpV7N31NqLYP6TXl4WDo5zv3DFk1dbW0SNdKIqDyUAD6CgqvN/AdUepEZ2kliMqgkxnSVy5i0OCdKachfFScgUpwjhkkszyzRIqdopRRlQdCKEZlMKtIVOQpc4GAQNgatZqic2+1KO2Z4bdBPMmzszBYIj/8AVk/EMjuDfw2qLZJupkt7Rei2Kr/EvaFw+A6ZLuLV+BG1v/dj1HNY/wAR40bwn7ZfrKP9zHIEgHwCIcv82JpJbHI/okT7eEVvIc/vKmKw5db31hjb9uzXh0vvnlI0289r9qpAjiups49yEgb/ABlKimFx7YGxlLCXA8ZJYk/JdZ/KqlByLxeRWcRqoBBVJCiyMCM+BYDHTDFTvUde2HFYTl7OX4lE1j6xM1c58vVf2cZ+67Dg6a+c1vl9uLr1sk/+5P8AOCi29vkef0toyr4lJkY/R1TP1qD9mXBY7meWG74erqQziR4XVkbIyrMwGVbJIBOQQfDpoknsk4U3Wyj9C4/g1a8PXZu39mbknHhlcdfv/wAHvA/aFY3ZjWG4QyS6tMZ2kyoywKnoQN/jjbNWKq7wb2fWFpIJLe2SNxnDjUWGQQd2JO4NTqgk5DZXHQefnmrmZ7dseBPyoY7jbr1+H+dC53zj4f6+tDE+FB7FFNjKysA2CGOAQMYOM77+OKXbONutB6rhpC1D768ddsUlxViE2zjUNWnrp8cUALlIhpL5I8zlvoK8m6d9o0IH4nGB6DqaUsVixmPHzHX1zvTqg8QRaVC+QA+lQ9zzfBHepZuSksiBkLAhWJJAVGxgt3W/IbnpNk00uuEwySRySRI7xEmN2UFkJ6lSelA8orma7QFFFFAUUUUBRRRQFFFFA04nbtJEyI5jLYGse8FJGor5Npzg+Bwd8Vmh4PGvGEt0jURI8TKg6YjtjIc56ntAhydycEnetVNZ3wjfj05Y9Vn0/NVtFx6KDVPL39M/X/Tv/st4+3qv6L9DAo3ChfkB/KlsUhbwBFITzJ6+J39BTjNXKnMUYrtFBzFdopnf8UWLAOpmb3Y0Gp2x5AdB5scAZ3IoHZpnw1xh1/BI6/U6x/hcUxPEbxvctUTy7acA/SFJB/ipHgc8wuZ0nREZ1jkXs3LKwA7NiCyqQRpjBGPj40E+GHTNdpGO1VSSBuf50lNKzMUTbAGpj4Z6aR54oOTvqkRB906m+GAcD5kmnZzTc6II2ZiFRQWd2PgBlmYn4eNR/D+cbOZwkdxGXPRCdLn9lXwW9BQOuI8cigaJZW0mZ9CbE7nA3wO6MsoycDLKPEU/zVN5vhWSaZXZUC8OmKMxACu8qd7J6YaKI5+FR/GvaLcW9sty1oUgZQoeTIftiuoF4xukLHKBj3skHTgjIXS4tFY5VTq/Ep07/E+P0NOrdWCgMcnxNN+EXgnhinXIWWNJADjo6hhn44PhTw0FVu4mu7yaF5JEht1i/RxuyGRpVZtUjoQ2gBdIUEDIbOdsOhyzHHvHLNEo94LcSaSMeIlZgvnlcH44JqPtYnvbp7mKQwRIWgDIFLziJzqL6wyiNZNYXu6vfOQDgz/FeCx3MLwyjKOMEA77EMCPiGAPp40EbaO8F7HD2jyRTQSuBIdTI8LRDIc94qwm6EnBUYxk1ZKpnKvAFs72aIO8o+zxPG0hGY1eWYPGioFRELIrAKo8uijFzoCiiigKK5Ufc3/e0KfPJ+WP8+tRbJ5D2SYL1IFNX4zEDgtv8m/yqKuZcdPInPz+dM7S4jmVmikSTGxKuGw3kcdDiqbyX2RtaobpW91gfkf5UrVSe30rn72Mgg4I9Qac8D5nDv2Uh72wVsY1HyPhn+NTjyy3VNrG1ZJa3uji646i/mUjP3ZhIhz6lT+6K1s9Kw+J/wDp/TjrfN64YnP0BFcdRN3C/LKNXT95n/lrZLmxXUjlmURZOFcqhBG+tRswHXeq9f2XELskxXIsYfuAQrJOw/FIZCBHnqEAyBjJByBP3b6pUi8Cpkb4hGUBceRZsn9nHjTuaYIMscAVpZmV8R5p4nwaVDfMt7ZOwXt0QJIhP4gu2fHByD4MDtWo2N8k0aSRsHR1DKw6FWGQR6VHcQt4L+2lhbvRyqyHI336EZ8QcEHzFZ17C+LuIJbVySbe4aMddlbJ6eADq/1oNWvLnQpPU7ADzZjhR6kivNpaBck7u27N5nwHwUeA8PrUNccSWXiMdsDvBEbhx+s57KIfRpW/uGnfGuNiEqoxqPXJ6L5/kfpQS9QXGn7O6s5fBnkgb5Sxl1//ACQIP3qj+Gc2CZgE7TvIsqM4wHiYlVZNydJIPUKcYON6ec4MfsLSjrCYrgf8CVJTj5qjD5Go2J1n3wOuM9DjGab3URB7ROoHeX8S/wCY8KdA0m8u+F6/kPn/AJVIr/N3OVvapGkqmU3IZY4how40jVqaRlRVwwzqPj41U4rG+mUJDFbNbnrbXd0tyoXp3SkZZMeH6RwPACtB4lwiOWHQ8UcwCnSsqqy6sbZ1A4+dVjkP2fW1ti57P+lOD2jaOzVGbZ0jiXCIgOQMA5G+TmgTblmeK8g0oJ4xGwjaZ2YWzZRirHGqZcgdmzd5cEZ6YfcG4Ub+1SS9kaZZMkwjCQkBzpyq95xgA4dmHwqz3sxSN2CliqswUbkkDIAHmTtTfgFgYLaGI9Y4kU4/EFAb881Emg7ggVFCqAqqAFUDAAAwAAOgArjzY+6ceY3/ACG/5UrXh5AOpA+ZqRQuCG/s4/s0dkLmNHk7KdbiNFKPIzr2iuNSsNeDgHptUrbWnExI0rvbEuoURZm7OLBJyCBmZjkZYhPdwMCpy2lDTNo3XSNRHTVnw+OKf0EXwbhBiLvI/azSkGSTGkYUEIqLk6UXJwMk5ZiSSSalKKKAooooGvEZ9CEjqdh61C28BJ3OM7+lLc1TFRFj8Z/8Jrxa3oJBby2/Lqaz538WkU5bhwdHQ7Bgyj95cfzrMvZhEUmuk/CsYPwKtIp/nWovOT06Y/5VnvBoew4pxAeDrHIP3ySf8Ram9SxzVuvbjHxztgnbFUPjblZdS7YO2M9Qcgg+fx+FWjiFx3cjzH+vSqpxe4+lZsu41TgHE/tFtHJ4kYb9pThvzGfWsc4TGX5qZT0FzM3T8EMhG/zrR/ZnKWszn/evj6Ln881QuXe9zTOB9ySYn/unH8XWtnnGVo4rr1fRrUy4u4z5wyj6PCf51449bySKqJsW1DOMgHGxP5015h4mkDwyOQuh9ySN43UrIfMBSUY/s1Og1aqV/l+wNumZXDNHHiSTAAJABYnHT3SazT2MEu9zPuFuL3K/u6mP/wC38qnPbTzgYofsNuf01wv6Qj+zg6MWx01+78s+YqX9nPBRDDDGowsMQz8XcZYn4lixqBB8RuzZc0Ru5xFf26xAnoHXCqPnqjQf8QVZ+beW5J2Lp3lZdLKDhuhG3zB+Ypv7WOTWv7LMX/WLc9rCR1JHvKD4agBj9ZVp37NucP8AaNksj7Txns516ESL1OPAMN/gcjwqb3DHlrlyaIlpAiKfeYqqudz7+k4J3O+25JxvVo4nYGW1nhOMSRSRjH4XQqM/HenVzYpICGGQSCRk9R0pbGBUSCN5fvDNZwSeLwRt+80YJ/M0/gxpGOn+uvxqvcp8QijDWRkXtoZJVEeoauy7RnjIHl2Tp9D5V3i3O9nbai06904YJ3wGIbAOnYMShGM5yRtvUiy0V5V8ivVAVw1xpAOpAruaCIhRpyxZyqg4Cr/OnCcEjHUE/M/5Ule2pjJljOCN2HgRUlG+VB8wD9RQEcQUYAAHkKSN1n3QWx1Ixj6k7+leT+kJH3AcftEdfQdPjSkkgTSMdTgAfIn06UHYJwwPUEHBB6g17R8/w+lNrfeST9weunf+Ip3QFFFFBD802ZeAkDLIQ49Ov5En0qoWPExqxkfnnr8q0Yis95q5WaFmmhBMZ3KrnKn/AMvx8PpWbmxv5oipZ+J5HU4NVW+5otYr4xnPbOqIWwcAZ1KrHPm3l4jJqOi402RnPQ/AeW1MLqKFpe3MYLrjByfu9Cw6Ejbf/KqJyT3crJxC+2NVjiT5Bwc7bedKS8QJ/PHx2+HrVu5K5HZnW4uFwAQUQ9SRuGYeAGdgfLPziS53UStfJ3CDb2caEYYgu/7TnUR6ZA9Kz7lm0xzVe/qxO398QdP75rXKo/DOHCPmG7kwR2llC2fDPaaDj/ulrfrUkWY3W07zTy39qRcHS6ZxnOCD1BxuOnWqbBwLjNuhht59MQ2TWqSsgwfcdmBwNsBgcfIYrSEvEJwCM0tiksy8VFlnllHCPZTKryPKxkeb+tllfUzAfAZPmev4fKtM4bw9YUCrv4knxJ6n/wBKgvaNxyW0sjNFqAWWITMgBdIC4EjIGBGrGwJBxnPhT6x4tB2KPDJ2qSAFXMjPnOAO8xO+2NPnnaozyxwnqyJLe0TDuB1qmXHDVteJLeQFRHdEQ3aAjGsnEM2B49oQjf8AaZ8zTjiXMKpMkbkdo4YxqQSCVHmNs4PQneouxnF5MYo+8Fb9M6+5GM5K6uhkOwCjdfePQA4J1uWfJMcMf/Pm0f1EmNuVaCKDQKDXpMyrczcuvKYVhjQoHkZ1Ziqan+9IE70oOqTKA4Ytv1yH3DOVIo9DOBLIgIRmVQqAjBEMagJEu3QDJ8Sx3r3y/FkzSBnKPKwjDOzAIndOkMTgFxIflp8MUhzfzctgkRMbyvNIIo0QqMuQTuzkKowKiTV2Izmfi80HELXSzGNoJ2MQ6SGN4zIAOpcRMzLjxTH3jUxxnmqK3h7XeXMZlRIhqZowAS4x0QAglum4xkkA5v7ROcrlYoJpOHz201vOssMhaOWLoVkSQxkFQyE/QdOtTXJ/DjcqAXMUMsSTYib9LOrs+0sq/wBUqkEdjFgJrA1dRQW3k/mVOIWkV0isgcMCjdQythhnxGRsfEeXSpgwD5fI4/hSdjYRwxrHEioiDCqoAUD4AVF3vMwjvobUocSoW7TOyv3uzUj9cRS7/qY8akSptFPXLfMkj6dKWxRSYkOrGnbzoESrITpGpSScDGQT1xnqM1x5Uk7pJBznByrAjyzTrVvivMsCsMMAR8RQcghCDA+e/Uk9SaVpmbZk3jOR+Bjt+6TuP4Utb3IcZG2NiD1B8jQLUUUUBXCK7RQQPFeSbWcktHpY/ejJU+oGx9RVP5c9nokedZ2cdlJoGkgats5OoHbBU7edadXhYwCSB1OT8TgD+AFVXjxt3oQ/CeTrW3IKRgsOjOSzD5Fvd9MVNV2irJJPAofE+EwXl/OLuQqIRDFbKJWjId4+1aSMhhmQkhR1wI/jSdpdyR3CrPlpVhkt3k2GsQTRurYH3ninRj4ZLCnfNvCFW5Sd1jaKYJDJ2i6ow+WEXaD/AHb6zGT91hCdwCKg+ZIBZfZ0XUXE8lzIAzSCGzEawyZZ+8UU9ljxGk4GFxVXPMrx2Y+XfHr1Tfhb0lBdQgxkrjPz6g1YqhOCcOIxIxDd3uYORg75BG2CDtjzqbzWfosMscLlnNb9lnNZbqexOeBXUqwDKwIZSMggjBBB6gjwrHOPezS+sZdXCv0ts00cptncDRIjagVLkAptjrnGAc4BrZ65W24zKaqmXTIzyJxPiUiG+MVnCh3WE6piCVJUNkhc6V3z4DY1qHCODxWsKQwII40GFUfmT5k9STuTTym3EeKRW6GSaRIkHVnYKPqfH4VzhhjhNYzULlcvJzmqjzZzKzTJw+0ObqYfpHX/AOHgPvyN5PpPcB8SD5ZgOIe0ubiEhteDRlz0e8kUiGIHxUEbnyyPkrU7sLVOFL9mtR9r4jcfpJZJCd/OW5fcxwqScL1PQZJJrtCzcS4slmkUESdpKwCW8CndggAyxPuRqMFnPT4kgGKultpLd4r5/tbSOVZFViDKg3S2jXvDRnBYbgg6myDhhy/w152dopWftNrjiHutLpP9VZD+zhByO0G3XTqbvraJ+ULV9GYgpjQRqUZ0YRg5C6o2Ulc5OCeu9BTLHl64tp4cXhtrSRwn2S8lSdpAxxoQEYQkbYWR+vobXZ8FitJLaO3QRxhZ0CjOAHKynGST7yk+tI2XAILS7MojjVZUjjRzjWJAz5XLd5i+oHIJPc32AqfmhBZXJxo1EeW4wSfSgXzVC5yfRczv95LazmT5217Iz4/dkA/eqocc52eK9kVrq4uNUjdl/s+eFgkee6rwGI95RsSWOTTrj91dSRwyzwzSxyxOia4xA+NalkvlQ5AYICAjBX2GkGoyupvSY0niPN1rAJC0qsYsh1Qh2UhWbDBejEIwAPU4HUil+XePxXtulxDnQ+cBhhgVYqQwycEEVWB7OJJY+yuLxxD/APL2kcdvCBnOOjORnfJbNWexsYbOBIYUCRr3URepJ39STuSfnUoSRNNjxBPDLfsqSPqBXhbUvvJ6IPdHz/EfypyWAIHTOwHyGf4UHYpQwyDkGms40SK/gx0N6+6frt616svekx01/npGr86OKf1f7yf+MUDqiu0UBRRTO+7YNGYtBGsdqHyD2ZBBKEfeBwcEYIyMjrQO812oPmK7toexnuZRF2TkxnVgsWRkKhQCZMhvdAJyBTIc0XU//VbF9J6S3TdgnzEeGlI+arQTnGbmSO3leFO0lWNiificKdI28zivV9fiGIyOCdIGQilmJOAAijdiSQAPjUELHir+9c2cX6qW8j/4nmGfoK9f7L4kNxfQMfJrQgH1WfNBMmEXEGmaPAljxJE2DgMveViuxxkjI9KY8D5aigMjiSSd5AEaSZw7aI8hYwcDurlviSSSSajb3iFysbpe22qJlIeaykkJCnqWj7syjHjGXNTnL8NutvGLQRiDTmPs8aCDvkY65PU9c5zvQVK59ntxbktwu9e2Ukn7PIoktwT10BsmMfAZqp8T9pXGLKVo5YrW40e8yLMgGDj3n0qSSCAFz0NbNOhKkA4JBAPkSOtUHl32e25uLlrkyXckciRiS4dmz+gjkYBc4xmXoc0FStv/AGh5+jcPBI66ZiOpA90oTnJG3Xepi19qfFbgfoOCyb9GdnC/VkUH6084jzdw2xkuBoRixW3jtrdFLvozr7qY0gySMmTjJj2zVn5R4vK8SpcxtFLpLqrtqcxBsDW2BmRe6HGPvKfvbBQbPi3MPEoWlgNraxgyKMbyFo2KsAWD4OpSM7VGWfJMQktLni08l5FdJ3JGaQJHJpDqJcnIVl1b5AUoc7HIecoc43djBHqg7eCdpZo1TuzaJJHcmMnuz4ycps42O6kGrVZ25ubK4WKJwqSC4tO0TAbWBNoHVXQs0keVJUpIBnrQK82WstlbLdWCIn2VW1W6riN4WH6TUq/eRgHBG+FYZOqmPKvA0u1YiRpbZ21XE5GHvpsd7V4rbJ7gQdSCvug63/A+KC3WHOWsLlV7CR92iLgBYpieqHOhWO4OEbwNS3JHL72UD27OHjSeQwYzlYXIdVbPiCx6bVxjdiwRxBQAoAAAAA2AA6AAdBXpmxXaz/2rc0CKI265YuuqYLnUY2bQkQxuGmk7m24QSnwFdhlJxSTid8scDFYkGrWNtFu2VMinwmuMFYz1WLU43k2mvaTy3NdwxCJo9ETl5YZndIpUCnAkePcBTvg7Hx6U/wCROWjZ2wEhDXEp7W4YY3kb7ox0VBhFA2AXbrT/AJo4Sbm0mhGMyLjBJAOCDpYjoGxpPwJoKj7MOIXcxY/ZbOCyUERvbq69owONUYbGqPr3iBnbGd6tfHYe0MMIBIeVHfY4EcLCQ5PTd1RcdTqPkakLAkxrmPstsaO73cbAdwlcYHhS5oAUzvAVdZANQUEEDqM43Hn0p7XDQeIZQwBU5Brk9uHAznY5GCQfqPnTa1A7STT7u2cdNe+cemM09JoPMUQUAAYAptenU0aebaj8l3/jivcl6Oi99vJf5noKLa3wSzHLt1PgB4AfCgcUUYooA1Az3N2qtGTEZpJGWGRVbQsenVrlRj7yAEYDYY6emTifpg29wP1YmPqzqP4J+ZoGXCOU4oH7Zi09wRhriYhpPku2I1/VQAfOnVjx+GWV4kbLpkkFWGQGKMULABwHBUlc4Ox6ipCoKPlcrdpMsuI0MriPTuHnAEmHz/VsRrKY9/fONgEjxxJTbzCA6ZjG/Znb39J09duuKjOTbyaSGQyrKoEziMTrpl7PShGrYZwxddXiFG56mw1w0Gde1W7uA1usYl7LvFjEuolxsoIwQR44IOcnypX2a2UtoTbSNkyRmdoxuYHLgaXx7vaKwbBxuj48asPF+JySSm1tWxJgGabAIgRtxgHZpmHuqdgO822A0nwrhMdvHojXAyWJJJZmPVnY7ux8WO5quces7lttz6v1dPjwTGTXv73z/M9qu8vXH6W8z0N3Jv8AsQ26/wAj9KsRqocvRKTcOyg/9IXCnIB2OFHX4ha6ytk7MSSh4RYpN26QwCbcB0Rde5JbGkdSScnrvXjjFu8qt2IIlXvxMwwoJUqQ+cHQwyDjfxG4FTyqANhimt2pz3W0llZQ2M4bGVOPHGDtXOUvzQjLDl0LZxWjpE8UcSR4kXWG0KBkqcDJwT60/wCHWeiJEQhFQaVVVUKAndwB4DaucB4a8FvHFJM07qDqlfOpiWLeJJwM4GSdgNzTqEYLD9bP1H+eaenV8pZzzDxyDh32m0ulZ7ecmW3jRcs6zsRNEvQKVlJbJIwsoxuKkbbk6S7tbaWa4mgvEiwJoJs5TJMfaY7kpKlSxGxJODjFL8+8hLeabiIKLuEo8bMMh+x1skbZOFRnbcgeWelc4BxRuxFzaoz27lu2tf7WCUHEoiB64bOYTjzTrpPepsJJccZtO68cPEYx0dGEE/7yt3CflXrhXIrTPFdXpxP9pNy8Qwyhghjt01eIhXcY6sW86t9jxCOZA8bB1PiPMdQQdwQdiDuDsarUXPUkzyi1sprhIZGjeQSQJ30OGCpI4bqPEDNSEOZmuWvcW8jB7e1E8UQJCTOZisiSDowKKFBPumQNVlsuOwyW0dyHCxSKjBnIGO0wFDZ6NqIXHntVK4zzkv2m3kSN4rmNZkkguf0WYXUMW7TdWVZI4zlC22qolOBi8D28Yadge2DSB4rKETyO+YYWy9wGYSjLDGM6WQYqNzek6apZXyTRrJGdStnBwR0JBBB3BBBBB3BBr0kQIyRnPn5VF8ocBazs4oHftGQMXcknU7uzse9v7zHrXnnPjL2djPcRgFokBAIJHvKCSAQTgEnGR0qUJb7IPDI+RI/LOK8myB6lj8Cxx9Ka8D4r28WWADqxVwpyuoAEFSeqsjK4+DjO9NrjnSzSYQtcR9qXVAgOW1swUL3c4bJ6dep8DQSzd0AKB8B4f8q8/Zgfe73z6eg6Uoq9T/rFJdsdenScefhQLquOldpCe5EeC2e8QPWl6AooooCqbz7xuS1imkizr7KNQR93XKwJ322+PiRVyqt8z8JS4dYZCQk8UiZHUOjRyJj0DnHwrnKW43S7gywx5cbn43N/RF+y/jU1xA5lftMEFTklhuykMTvnKav3tsDYXcVDcrcrRWMAiiyd8sx6s2Mb46DAwBU1Uccsxkvl31fJhyc2WXHNY+wqD49xWTUttbkfaJQTqIysMQOGlceO+yr95vgGIccycfjsraSeT3UGyjqzE4VV+LMQKq3AeG3k6sxJtRM2uabH9JlOMBYVfP2eFV7qlgXxvpVmJPbMlTxS34eotohJPcHL9lH355GY96SYnAXUdy7lR4DoBXeG39613Gtx2MavDK/YR5cqFaJV1zHGpsu2yqBsevWpbhHAobVCsKBcnLHcu7fikdss7fFiTUdwO5Fxd3Uy7pHotkbwLRlnmI8wHkVPnGaCwmqpyomqK9HiL+6I+ay5H5gVazVU5MgDfbgc7cQudgSPe0Nvg/rVzlNzQsa36aVOoDUARvvuM9OteLmXIBCk4OrPQbfPfpketJ8NtVj1oABhiRgb6W3G/jjJHpT8iq56s8e6EVw23ucymaZGV3JiVExojxhQSfePiSR1zjbYODabjUzNnI3ON+o93HxpzAMDHlt6eH5V2VdviN/pU3GWbS8LZIOir88b/XrVK40Twy8a8UH7JOV+2KPuMe6twoHosmPAqdzV6RsjI6U2v4QykMoZcEMpAIKMMMCD1GPD4VN1O8CbmNEknjQMWTWezA1SaVJXBHvEjYH4isGn49BcT/bLm9bh8r7GOyt5xIfITSkASOB44NaDwzjacHuhYXEmLSRddpK+cRAk5hdzsQMEqc7DAPUVKHgq3F+by3ureYqiJokQT9ljO8LJMvZFup2OSOtWBxw/l62vLCFJWmuo/fSS5ys4OskHOlWQjoMAbY6g0+sFzxK6byt7VfXVcsfyYfWoPnbi9xbfZ0W5xNc3EcUYSNAoXUDK769ZKqmehHUVOcod+E3JGGunM2/Xs2wIR8MQrF6586CbdsAnyrMeOe0cXdpP2dhdSWckckf2nA04IZC+gZbQDvnqMdPCtC4xxeO2iMkpOMhQFBZmdjhVRRuzE7ACq1wjllzdC5WJbFC2p4o2JebII/pCqewXrnuh2yB3xuCFV5UsZbqJI4bhZI+zVDIWZI5FtwsWowwkSSHDKp7SVARpyhxV64PyZHC0Tu3aSRahGezhjVFcYZY0iQaV8cZJz4mlOX+UIbJmMAKozSuUzkBpmjJ0/hUdkoAqezUSagK4GH061BcS5vihvILMhu0n3DEEIBhsd7ByxKEAbdNyNszixAEkAAnqcbnAwM+e1SPRFdpKSbDKuCc53A2GPM+FK0BRRRQFRPMljI8QaHHbRMJYgTgF1yCrHwDozoT4a8+FS1FBF8B5giu4tcZIIOmSNtpI3HvJIvVWB+vUZFSearPMfIcVzJ28cktrcgY7eBtLEDoJB0kHz3+NZtz/AMycX4QYUa+SdZQ+l2t0Vu4VyG2IJw4omd22ugPUA7538x09aTubpI1Luyoo3LMQFHzJ2FfNA9qnGJsgXJA81iiX6HTtUdLZT3Laru4lmPXDOzD/ABHb0qnPmww816HTfDOp6iz0Y9vnfDTee/bIkmbXh7MxO0twgzpT7wgz7zkZwxwo8D4jR+TmtvsUAsyDAEATByfjq/X1Z1Z31ZrAuHcKJIjgjLH8KKSfXG/qanuGyXPB2MySRHUw7Wx15ZwerDQCsUgHmd/EHoaePqpne81Hpdb8DvT8c9Ofqz98Z5+3v2929VVeUH03fFIvFbtZMfCa2hP8VapDlfmy3v4RNbvkdGU7OjeKuvgfyPhmouxQxcauR924tIJc/rQu8TeulkrXa+cWKfuyI3gco3ruv57etOxSN3FqQjzG3zG4/MCk4b8FVO5YgZUbkEjx8vWq9zG2VBZhhgfDGD/L+f1rskoHX/XpTeWJnUg93ywd8+GT4b+VKWiDSDjBI388+OSaS3eokkJX3CrjxBb89hv/AApVID95iflsPoKUlG23Ub16RsjPnSY+1EJzBy1FeW0lpN7rL3W6lSPdZc/eU49NvE1lPBuf4eG30cN1CsLpE1tdNDGFUukoaKYqoGpWQk7b987HYVtd2u2odV3Hx8x6is59o3LUP2y0v3B7J2S3uGXAKh2BglyQR3ZNIOR00iuse34RXeN8Q/2pxd+yfVFEEsoGU5Be5DdvIpGx0wC4OR+BK22KIKoVRgAAADoANgB6VVOE8hCC7ScTalTtm0GGNWaWYKrSO8QUM2lce59477mrdXYZcR4Wk2jXnMb60Kkgq2lkyCP1XYetR9xxtcLFaMksh7udetYwuNTSkMWOMgBc6mJAyBlgjxeD7TdC3kP6FIllaPp2zO7KA3nGmjLL0JkTO2xlbbhSIcoiIdIXuqB3Qcgd3AwM/maCPTldJN7hpJ28TI7Bf3YkIRR6E+ZNQtrxgQ3phs4554uykLoHXQjxyIgMTTuNiWdWAOnUnd3V6u4FM7HhUMGvso0j1sWbSoGpiScnHXqfrQNOFcRhunJ7MrPAdLJKiiWIuM7EZGGX7ysVIHXY1MVTuVb77RxLiMybwoILZWHRpIe1aXHnpMoXNXGgKKKKAooooCiiigKzH29cAEtgLkKDJbSKSfHsnOlh8tRQ+ladTHjfDFubeWB/dljZD8mUjPpnPpRMurt898B5MmaJZpSltCwBWSdgupTuCie82R5DepcSWEHurJeOPF/0UOfgoy7euKo9uJY3eCYsZIGMRBJONBK4GegGNhVq4Dy3PcjMa4jX3pXOmNfPLH+AzXkcssz1jO/8X6J0OU5Omx5ebk1jrxPwz+Pm37w4u+bJ3UohWGM/2cKhF9Sveb1NN+F8uzXALIuIx70jkLGvzdtvpk1KlrG16f02YeJytup+A96T+FRXFuPzXJHav3R7qKNMa/soNh/Gqsv8d3+j0OL1Wa6bCY4/3sp5+3m/W2fcrFcLw+dZrOYyTZxKQCLd4+hUg95yOofbGPGta4RxaC7jF7Gn6VF7N9+8oB1sp8MeIOPEfKsNY7Vq/saXNrOD/vv/AOa1o4OXLO+j208H478M4ePp7zz8+5u/Pf6TsvH2Z399sD8KdPVup9MUWA0l4+mlsj9lhkfnkeleuHN3dJ6oSh9Oh9VKn1rzK4SYH8SEeqnI/ia26k1k+HPKSjfvFfX0P/rUXxTm22t/6+eKH/tHUMfkmdR+lUjjHts4cGCxdvdudgsSFVJ8stpJ38ga7u74S05pB/ypJGO+2B13/wBeeazROZ+N3Q/o1jDZRno9wxL4+CYB+qGkpfZrdXQzxDik0o8YoR2cfnjfb/BXXoyos3MHtLsLPImu1Zx/ZQ4ds+R050n9phVY4VzBNxxpbdbR4rBlZZJ5GHagkB49CkFM+7tg7HOoHFS3AeQ7C0w0dsmwH6Vx2jA+eWzp9AKccPvew4qoDaor+MgHyuLUZG/60Jx/wxXV4pO4vKJgYFeqKKCm8evZJ+Iw2tsezkhTtprjGopG50iNVOzGQjJ1bAKGwSBi4rVDursWXHdcp0w39ukaudlE8DHCE9BqRtvMmr5mg7VO5z5Zv7yVFt777LbFCsqomZCSTkhvipA6jGD1zT/inM7EOtmn2mRMl9P9WoXdlLjZpSNljBzkjVpG9P7HmS2lUsk8ZA94FgGU+IdWwyMPEMARQUG24Vf8BgBjkW9sYsmSIRLHNGhOWeMqTrxuTqP06jSbC9SaNJYzqSRVdWHirAEH6GqlxzmU3iyWnDsTPIDHJcDe3gVhhiX6SSYJwi5364Aqz8F4attbxQJnTDGsa564RQMn4nGaB9RRRQFFFFAUUUUBXDXaKDE/aBwWGy4v9sli7eK5iY9nnSBPGEGWPipGDjzJ2qC4xzVNd4DkLGPdiQaY1A6YUdfma2L2hcr/AG60KLjtUOuP9oAgrnw1AkfPFUbhHsenYAzSpF5qoLt/JfzNYOow5MstY+H13wbquj4eH18+X4pe2++vpPb6qIK9wW7yNpRWdj91QSfoBWx8O9lFnHgvrmP67YX+6mPzzVrsuGxwrpiRI18kUAflVWHRZX81bep/pNxY9uHG369p/NjXC/ZheS41IsK+ch3/ALq5P1xV54LyJNaQ6YLvTIX1ktFqjPcKYZA4JG4IOrqBtV2orZx9Phx3c8vm+t+MdT1ePozsmPyk/wC1ivtC5x4rw6YRiWFjJGJA8dvgEKSrZDu+Cvd8OjDcYrNX5h4nfv3p7iTO2zaI/L7uFFfRHPXIacR7FiQHhL6dQypEgAIYfAqrD5fGorh/sr0/1k+R+FUwPzPT5CtmOOGvxV47OOWvY2G0m7mJBOdEQAOdtmkYZ9APWtd5d5ZtLMEW0SKehOMyHHm7Zc/XFSlvy4q/eY+HgNqfQ2Cr0H1Oam3D2SbykZ69aRkkYDCrnPwJ/gKlRGPKvVc+sQDWsoHdQnPXcDHoTUTxHluZ5LV1XT2N3FKcsvuASLJ4+Kt0HiR8SLrRS52zQBRRRXAY8X4LDdRNFcRrLG3VWGRkdCPEEeY3qFtPZvZoMYmdB0jkuJ3jx5dmz6SPgQatFFAlBbKihUUKqjAVQAoHkANgKaXvL9tM2qWCGRvxPGjH6sCakKKBKK1VQFUBVGwVQAAPgB0pQCu0UBRRRQFFFFAUUUUBRRRQcauUUUR7g12iipHaKKKhLlAoooO0UUUBRRRQFFFFAUUUUBRRRQFFFFAUUUUBRRRQFFFFB//Z"/>
          <p:cNvSpPr>
            <a:spLocks noChangeAspect="1" noChangeArrowheads="1"/>
          </p:cNvSpPr>
          <p:nvPr/>
        </p:nvSpPr>
        <p:spPr bwMode="auto">
          <a:xfrm>
            <a:off x="77788"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pt-PT"/>
          </a:p>
        </p:txBody>
      </p:sp>
      <p:sp>
        <p:nvSpPr>
          <p:cNvPr id="1028" name="AutoShape 4" descr="data:image/jpg;base64,/9j/4AAQSkZJRgABAQAAAQABAAD/2wCEAAkGBhQSERQUExQWFRUVFRcYFxcXGBgdGBwXFhUXGBgfFxoXHCYfGRwjGRUWIC8gJCcqLC0sGB4xNTAqNSYrLCkBCQoKDgwOGg8PGiwkHSQsLCwtLCktLSwtLCwpKSksLSwsNC4sLCopLCwsKSwsLCkvKSksMi0sLCwsLCwsLCwpNP/AABEIAOEA4QMBIgACEQEDEQH/xAAcAAABBQEBAQAAAAAAAAAAAAAAAwQFBgcBAgj/xABNEAACAQMCAwUFBAYHBAcJAAABAgMABBESIQUGMRMiQVGBBzJhcZEUQlKhI2JygrHBJDNDkqLR8BVTg/ElNHOTstLhCDVEVGOUo7PD/8QAGwEBAAMBAQEBAAAAAAAAAAAAAAEDBAIFBgf/xAAyEQEBAAIBAwIEBAILAAAAAAAAAQIRAwQhMRJBBVFxgSIyYaGR0QYTQlJicrHB4fDx/9oADAMBAAIRAxEAPwDcaKKKAory3wpK1L6F7TTrx3tBJXP6urfHzoF6KjeMcaWAKNLSSyHTFEmNbsBk4zsqgbsxIAHXqAYS04qblJSb+KIwuBILVoyIycgLJLOrBt/EKm4IoLbRVd4fdzw3S200onWWKSSKQqqyAxNGHSQIAjbSqQwC9GBHQ1YqAooooCiiigKKKi7ribFzHAAWXGt2zoTIyBtu7kEHSCMAgkjIyEpRUYtjMetw4/ZSID0DKx/Oun7RH4idfLAST030N8u786CSoqCuubEDCOKOWeYgkxIAGQA4zKZCqxjPTUcnfAOKZvx/iAP/ALsyP1buHVj5FQM+tBaaKheXuZ0uu0TRJDNCQJYZQA6ahlTsSGVgDhgSDipqgKKKKAooooCiiigKKKKAooooCiiigTaLJB32z4nG/mOh9aZjh39JM3aS/wBUE7PUOx94tqC9Q46Z8j9JCuUFU5otXjla4DwaXtzA4nd4wqBmdjHIgOnVqGoY+4hB2qlcJ4JYHh9vbpbxv28hlkQ3eg64iwTtmK69JXPd0jHTGdzo3GuK2zK9vJmUspV4olkkfBH3hCCU+ZxSHCLq21rHmQSYYqtxGyOQffKl0XtD4k5Y+J8aBbg/BnEn2id1eUpoQRgiKKMkMVjB3YsVUs53OlcBQMVN5qq8y8wLGkpac21tblRLMoBdnIBEUQKnBwy5YDO4AwQSrMcWtzH21pcSmRIopzG8szho5SNKukpIUuMgYwwJB6dQu9FcFdoCiiigQvZGWNyoywVio8yASB9ahOTp4zZ27q4cNGru+c5kcapSx8G7QtkHodvCrFUDe8iWMzO8lrEWfJZtOCSRgk6cZPx60EjacXil1iKRZOzbQ+gghWwDgkbZwRRd8VjiXVK6xrkKCxAGT0G/U/5GoW15TmgVY7e8ZIlGFRoIGwPgyqufmQSfEmmnGOXJ1eCcF71oWbVFIYo8hwO9EFVU1qVBAfYgncHFBaGsI+1E2n9IEKasn3CQcHGxAIyM9N8YycxvNfMwsoRJ2E85ZgipAhZskE7/AIRt1+VMX43ePjsbCVSDv9okhRCMHbMbyNnONwvh8ab8P5jaFGWaO7luHdnZEtpNIJwNMZyYwgAAB7Q53Od6CP5Q4jLLxSeW6t3tZJ7WLsInIJMMTtrLEH3w8i90gEBhWhCqxwHhc8lyby6URv2ZiggBDdlGzBnMjDZpHKrnTsAoAJ3NWegK8u4AydgK9UlcRalI6f5g5H8KDx9tXxDAeZVsfw2pZXBGQcj4V4hDfex18M/zpKaDTlk2PUjwb5jz+NA6orxFIGAI6EAj1rxdSFUYqpcgEhQQCT5AsQM/M0C1FJ28elQMlsADLe8cDqfiaUoCiiigKKKKApjxq1eSB0jbQ7DY5I8Rkal3XIyNQ3GcjcCn1cNBQYuAXH2tp7eUwx20TxpZDAgacxZUsyEBlJdSSy6gR1ppwm5upLCSG+kSa/d2aGOHQWhbbsmdou7Hofv6idhtljtT+65CnAZIpV7N31NqLYP6TXl4WDo5zv3DFk1dbW0SNdKIqDyUAD6CgqvN/AdUepEZ2kliMqgkxnSVy5i0OCdKachfFScgUpwjhkkszyzRIqdopRRlQdCKEZlMKtIVOQpc4GAQNgatZqic2+1KO2Z4bdBPMmzszBYIj/8AVk/EMjuDfw2qLZJupkt7Rei2Kr/EvaFw+A6ZLuLV+BG1v/dj1HNY/wAR40bwn7ZfrKP9zHIEgHwCIcv82JpJbHI/okT7eEVvIc/vKmKw5db31hjb9uzXh0vvnlI0289r9qpAjiups49yEgb/ABlKimFx7YGxlLCXA8ZJYk/JdZ/KqlByLxeRWcRqoBBVJCiyMCM+BYDHTDFTvUde2HFYTl7OX4lE1j6xM1c58vVf2cZ+67Dg6a+c1vl9uLr1sk/+5P8AOCi29vkef0toyr4lJkY/R1TP1qD9mXBY7meWG74erqQziR4XVkbIyrMwGVbJIBOQQfDpoknsk4U3Wyj9C4/g1a8PXZu39mbknHhlcdfv/wAHvA/aFY3ZjWG4QyS6tMZ2kyoywKnoQN/jjbNWKq7wb2fWFpIJLe2SNxnDjUWGQQd2JO4NTqgk5DZXHQefnmrmZ7dseBPyoY7jbr1+H+dC53zj4f6+tDE+FB7FFNjKysA2CGOAQMYOM77+OKXbONutB6rhpC1D768ddsUlxViE2zjUNWnrp8cUALlIhpL5I8zlvoK8m6d9o0IH4nGB6DqaUsVixmPHzHX1zvTqg8QRaVC+QA+lQ9zzfBHepZuSksiBkLAhWJJAVGxgt3W/IbnpNk00uuEwySRySRI7xEmN2UFkJ6lSelA8orma7QFFFFAUUUUBRRRQFFFFA04nbtJEyI5jLYGse8FJGor5Npzg+Bwd8Vmh4PGvGEt0jURI8TKg6YjtjIc56ntAhydycEnetVNZ3wjfj05Y9Vn0/NVtFx6KDVPL39M/X/Tv/st4+3qv6L9DAo3ChfkB/KlsUhbwBFITzJ6+J39BTjNXKnMUYrtFBzFdopnf8UWLAOpmb3Y0Gp2x5AdB5scAZ3IoHZpnw1xh1/BI6/U6x/hcUxPEbxvctUTy7acA/SFJB/ipHgc8wuZ0nREZ1jkXs3LKwA7NiCyqQRpjBGPj40E+GHTNdpGO1VSSBuf50lNKzMUTbAGpj4Z6aR54oOTvqkRB906m+GAcD5kmnZzTc6II2ZiFRQWd2PgBlmYn4eNR/D+cbOZwkdxGXPRCdLn9lXwW9BQOuI8cigaJZW0mZ9CbE7nA3wO6MsoycDLKPEU/zVN5vhWSaZXZUC8OmKMxACu8qd7J6YaKI5+FR/GvaLcW9sty1oUgZQoeTIftiuoF4xukLHKBj3skHTgjIXS4tFY5VTq/Ep07/E+P0NOrdWCgMcnxNN+EXgnhinXIWWNJADjo6hhn44PhTw0FVu4mu7yaF5JEht1i/RxuyGRpVZtUjoQ2gBdIUEDIbOdsOhyzHHvHLNEo94LcSaSMeIlZgvnlcH44JqPtYnvbp7mKQwRIWgDIFLziJzqL6wyiNZNYXu6vfOQDgz/FeCx3MLwyjKOMEA77EMCPiGAPp40EbaO8F7HD2jyRTQSuBIdTI8LRDIc94qwm6EnBUYxk1ZKpnKvAFs72aIO8o+zxPG0hGY1eWYPGioFRELIrAKo8uijFzoCiiigKK5Ufc3/e0KfPJ+WP8+tRbJ5D2SYL1IFNX4zEDgtv8m/yqKuZcdPInPz+dM7S4jmVmikSTGxKuGw3kcdDiqbyX2RtaobpW91gfkf5UrVSe30rn72Mgg4I9Qac8D5nDv2Uh72wVsY1HyPhn+NTjyy3VNrG1ZJa3uji646i/mUjP3ZhIhz6lT+6K1s9Kw+J/wDp/TjrfN64YnP0BFcdRN3C/LKNXT95n/lrZLmxXUjlmURZOFcqhBG+tRswHXeq9f2XELskxXIsYfuAQrJOw/FIZCBHnqEAyBjJByBP3b6pUi8Cpkb4hGUBceRZsn9nHjTuaYIMscAVpZmV8R5p4nwaVDfMt7ZOwXt0QJIhP4gu2fHByD4MDtWo2N8k0aSRsHR1DKw6FWGQR6VHcQt4L+2lhbvRyqyHI336EZ8QcEHzFZ17C+LuIJbVySbe4aMddlbJ6eADq/1oNWvLnQpPU7ADzZjhR6kivNpaBck7u27N5nwHwUeA8PrUNccSWXiMdsDvBEbhx+s57KIfRpW/uGnfGuNiEqoxqPXJ6L5/kfpQS9QXGn7O6s5fBnkgb5Sxl1//ACQIP3qj+Gc2CZgE7TvIsqM4wHiYlVZNydJIPUKcYON6ec4MfsLSjrCYrgf8CVJTj5qjD5Go2J1n3wOuM9DjGab3URB7ROoHeX8S/wCY8KdA0m8u+F6/kPn/AJVIr/N3OVvapGkqmU3IZY4how40jVqaRlRVwwzqPj41U4rG+mUJDFbNbnrbXd0tyoXp3SkZZMeH6RwPACtB4lwiOWHQ8UcwCnSsqqy6sbZ1A4+dVjkP2fW1ti57P+lOD2jaOzVGbZ0jiXCIgOQMA5G+TmgTblmeK8g0oJ4xGwjaZ2YWzZRirHGqZcgdmzd5cEZ6YfcG4Ub+1SS9kaZZMkwjCQkBzpyq95xgA4dmHwqz3sxSN2CliqswUbkkDIAHmTtTfgFgYLaGI9Y4kU4/EFAb881Emg7ggVFCqAqqAFUDAAAwAAOgArjzY+6ceY3/ACG/5UrXh5AOpA+ZqRQuCG/s4/s0dkLmNHk7KdbiNFKPIzr2iuNSsNeDgHptUrbWnExI0rvbEuoURZm7OLBJyCBmZjkZYhPdwMCpy2lDTNo3XSNRHTVnw+OKf0EXwbhBiLvI/azSkGSTGkYUEIqLk6UXJwMk5ZiSSSalKKKAooooGvEZ9CEjqdh61C28BJ3OM7+lLc1TFRFj8Z/8Jrxa3oJBby2/Lqaz538WkU5bhwdHQ7Bgyj95cfzrMvZhEUmuk/CsYPwKtIp/nWovOT06Y/5VnvBoew4pxAeDrHIP3ySf8Ram9SxzVuvbjHxztgnbFUPjblZdS7YO2M9Qcgg+fx+FWjiFx3cjzH+vSqpxe4+lZsu41TgHE/tFtHJ4kYb9pThvzGfWsc4TGX5qZT0FzM3T8EMhG/zrR/ZnKWszn/evj6Ln881QuXe9zTOB9ySYn/unH8XWtnnGVo4rr1fRrUy4u4z5wyj6PCf51449bySKqJsW1DOMgHGxP5015h4mkDwyOQuh9ySN43UrIfMBSUY/s1Og1aqV/l+wNumZXDNHHiSTAAJABYnHT3SazT2MEu9zPuFuL3K/u6mP/wC38qnPbTzgYofsNuf01wv6Qj+zg6MWx01+78s+YqX9nPBRDDDGowsMQz8XcZYn4lixqBB8RuzZc0Ru5xFf26xAnoHXCqPnqjQf8QVZ+beW5J2Lp3lZdLKDhuhG3zB+Ypv7WOTWv7LMX/WLc9rCR1JHvKD4agBj9ZVp37NucP8AaNksj7Txns516ESL1OPAMN/gcjwqb3DHlrlyaIlpAiKfeYqqudz7+k4J3O+25JxvVo4nYGW1nhOMSRSRjH4XQqM/HenVzYpICGGQSCRk9R0pbGBUSCN5fvDNZwSeLwRt+80YJ/M0/gxpGOn+uvxqvcp8QijDWRkXtoZJVEeoauy7RnjIHl2Tp9D5V3i3O9nbai06904YJ3wGIbAOnYMShGM5yRtvUiy0V5V8ivVAVw1xpAOpAruaCIhRpyxZyqg4Cr/OnCcEjHUE/M/5Ule2pjJljOCN2HgRUlG+VB8wD9RQEcQUYAAHkKSN1n3QWx1Ixj6k7+leT+kJH3AcftEdfQdPjSkkgTSMdTgAfIn06UHYJwwPUEHBB6g17R8/w+lNrfeST9weunf+Ip3QFFFFBD802ZeAkDLIQ49Ov5En0qoWPExqxkfnnr8q0Yis95q5WaFmmhBMZ3KrnKn/AMvx8PpWbmxv5oipZ+J5HU4NVW+5otYr4xnPbOqIWwcAZ1KrHPm3l4jJqOi402RnPQ/AeW1MLqKFpe3MYLrjByfu9Cw6Ejbf/KqJyT3crJxC+2NVjiT5Bwc7bedKS8QJ/PHx2+HrVu5K5HZnW4uFwAQUQ9SRuGYeAGdgfLPziS53UStfJ3CDb2caEYYgu/7TnUR6ZA9Kz7lm0xzVe/qxO398QdP75rXKo/DOHCPmG7kwR2llC2fDPaaDj/ulrfrUkWY3W07zTy39qRcHS6ZxnOCD1BxuOnWqbBwLjNuhht59MQ2TWqSsgwfcdmBwNsBgcfIYrSEvEJwCM0tiksy8VFlnllHCPZTKryPKxkeb+tllfUzAfAZPmev4fKtM4bw9YUCrv4knxJ6n/wBKgvaNxyW0sjNFqAWWITMgBdIC4EjIGBGrGwJBxnPhT6x4tB2KPDJ2qSAFXMjPnOAO8xO+2NPnnaozyxwnqyJLe0TDuB1qmXHDVteJLeQFRHdEQ3aAjGsnEM2B49oQjf8AaZ8zTjiXMKpMkbkdo4YxqQSCVHmNs4PQneouxnF5MYo+8Fb9M6+5GM5K6uhkOwCjdfePQA4J1uWfJMcMf/Pm0f1EmNuVaCKDQKDXpMyrczcuvKYVhjQoHkZ1Ziqan+9IE70oOqTKA4Ytv1yH3DOVIo9DOBLIgIRmVQqAjBEMagJEu3QDJ8Sx3r3y/FkzSBnKPKwjDOzAIndOkMTgFxIflp8MUhzfzctgkRMbyvNIIo0QqMuQTuzkKowKiTV2Izmfi80HELXSzGNoJ2MQ6SGN4zIAOpcRMzLjxTH3jUxxnmqK3h7XeXMZlRIhqZowAS4x0QAglum4xkkA5v7ROcrlYoJpOHz201vOssMhaOWLoVkSQxkFQyE/QdOtTXJ/DjcqAXMUMsSTYib9LOrs+0sq/wBUqkEdjFgJrA1dRQW3k/mVOIWkV0isgcMCjdQythhnxGRsfEeXSpgwD5fI4/hSdjYRwxrHEioiDCqoAUD4AVF3vMwjvobUocSoW7TOyv3uzUj9cRS7/qY8akSptFPXLfMkj6dKWxRSYkOrGnbzoESrITpGpSScDGQT1xnqM1x5Uk7pJBznByrAjyzTrVvivMsCsMMAR8RQcghCDA+e/Uk9SaVpmbZk3jOR+Bjt+6TuP4Utb3IcZG2NiD1B8jQLUUUUBXCK7RQQPFeSbWcktHpY/ejJU+oGx9RVP5c9nokedZ2cdlJoGkgats5OoHbBU7edadXhYwCSB1OT8TgD+AFVXjxt3oQ/CeTrW3IKRgsOjOSzD5Fvd9MVNV2irJJPAofE+EwXl/OLuQqIRDFbKJWjId4+1aSMhhmQkhR1wI/jSdpdyR3CrPlpVhkt3k2GsQTRurYH3ninRj4ZLCnfNvCFW5Sd1jaKYJDJ2i6ow+WEXaD/AHb6zGT91hCdwCKg+ZIBZfZ0XUXE8lzIAzSCGzEawyZZ+8UU9ljxGk4GFxVXPMrx2Y+XfHr1Tfhb0lBdQgxkrjPz6g1YqhOCcOIxIxDd3uYORg75BG2CDtjzqbzWfosMscLlnNb9lnNZbqexOeBXUqwDKwIZSMggjBBB6gjwrHOPezS+sZdXCv0ts00cptncDRIjagVLkAptjrnGAc4BrZ65W24zKaqmXTIzyJxPiUiG+MVnCh3WE6piCVJUNkhc6V3z4DY1qHCODxWsKQwII40GFUfmT5k9STuTTym3EeKRW6GSaRIkHVnYKPqfH4VzhhjhNYzULlcvJzmqjzZzKzTJw+0ObqYfpHX/AOHgPvyN5PpPcB8SD5ZgOIe0ubiEhteDRlz0e8kUiGIHxUEbnyyPkrU7sLVOFL9mtR9r4jcfpJZJCd/OW5fcxwqScL1PQZJJrtCzcS4slmkUESdpKwCW8CndggAyxPuRqMFnPT4kgGKultpLd4r5/tbSOVZFViDKg3S2jXvDRnBYbgg6myDhhy/w152dopWftNrjiHutLpP9VZD+zhByO0G3XTqbvraJ+ULV9GYgpjQRqUZ0YRg5C6o2Ulc5OCeu9BTLHl64tp4cXhtrSRwn2S8lSdpAxxoQEYQkbYWR+vobXZ8FitJLaO3QRxhZ0CjOAHKynGST7yk+tI2XAILS7MojjVZUjjRzjWJAz5XLd5i+oHIJPc32AqfmhBZXJxo1EeW4wSfSgXzVC5yfRczv95LazmT5217Iz4/dkA/eqocc52eK9kVrq4uNUjdl/s+eFgkee6rwGI95RsSWOTTrj91dSRwyzwzSxyxOia4xA+NalkvlQ5AYICAjBX2GkGoyupvSY0niPN1rAJC0qsYsh1Qh2UhWbDBejEIwAPU4HUil+XePxXtulxDnQ+cBhhgVYqQwycEEVWB7OJJY+yuLxxD/APL2kcdvCBnOOjORnfJbNWexsYbOBIYUCRr3URepJ39STuSfnUoSRNNjxBPDLfsqSPqBXhbUvvJ6IPdHz/EfypyWAIHTOwHyGf4UHYpQwyDkGms40SK/gx0N6+6frt616svekx01/npGr86OKf1f7yf+MUDqiu0UBRRTO+7YNGYtBGsdqHyD2ZBBKEfeBwcEYIyMjrQO812oPmK7toexnuZRF2TkxnVgsWRkKhQCZMhvdAJyBTIc0XU//VbF9J6S3TdgnzEeGlI+arQTnGbmSO3leFO0lWNiificKdI28zivV9fiGIyOCdIGQilmJOAAijdiSQAPjUELHir+9c2cX6qW8j/4nmGfoK9f7L4kNxfQMfJrQgH1WfNBMmEXEGmaPAljxJE2DgMveViuxxkjI9KY8D5aigMjiSSd5AEaSZw7aI8hYwcDurlviSSSSajb3iFysbpe22qJlIeaykkJCnqWj7syjHjGXNTnL8NutvGLQRiDTmPs8aCDvkY65PU9c5zvQVK59ntxbktwu9e2Ukn7PIoktwT10BsmMfAZqp8T9pXGLKVo5YrW40e8yLMgGDj3n0qSSCAFz0NbNOhKkA4JBAPkSOtUHl32e25uLlrkyXckciRiS4dmz+gjkYBc4xmXoc0FStv/AGh5+jcPBI66ZiOpA90oTnJG3Xepi19qfFbgfoOCyb9GdnC/VkUH6084jzdw2xkuBoRixW3jtrdFLvozr7qY0gySMmTjJj2zVn5R4vK8SpcxtFLpLqrtqcxBsDW2BmRe6HGPvKfvbBQbPi3MPEoWlgNraxgyKMbyFo2KsAWD4OpSM7VGWfJMQktLni08l5FdJ3JGaQJHJpDqJcnIVl1b5AUoc7HIecoc43djBHqg7eCdpZo1TuzaJJHcmMnuz4ycps42O6kGrVZ25ubK4WKJwqSC4tO0TAbWBNoHVXQs0keVJUpIBnrQK82WstlbLdWCIn2VW1W6riN4WH6TUq/eRgHBG+FYZOqmPKvA0u1YiRpbZ21XE5GHvpsd7V4rbJ7gQdSCvug63/A+KC3WHOWsLlV7CR92iLgBYpieqHOhWO4OEbwNS3JHL72UD27OHjSeQwYzlYXIdVbPiCx6bVxjdiwRxBQAoAAAAA2AA6AAdBXpmxXaz/2rc0CKI265YuuqYLnUY2bQkQxuGmk7m24QSnwFdhlJxSTid8scDFYkGrWNtFu2VMinwmuMFYz1WLU43k2mvaTy3NdwxCJo9ETl5YZndIpUCnAkePcBTvg7Hx6U/wCROWjZ2wEhDXEp7W4YY3kb7ox0VBhFA2AXbrT/AJo4Sbm0mhGMyLjBJAOCDpYjoGxpPwJoKj7MOIXcxY/ZbOCyUERvbq69owONUYbGqPr3iBnbGd6tfHYe0MMIBIeVHfY4EcLCQ5PTd1RcdTqPkakLAkxrmPstsaO73cbAdwlcYHhS5oAUzvAVdZANQUEEDqM43Hn0p7XDQeIZQwBU5Brk9uHAznY5GCQfqPnTa1A7STT7u2cdNe+cemM09JoPMUQUAAYAptenU0aebaj8l3/jivcl6Oi99vJf5noKLa3wSzHLt1PgB4AfCgcUUYooA1Az3N2qtGTEZpJGWGRVbQsenVrlRj7yAEYDYY6emTifpg29wP1YmPqzqP4J+ZoGXCOU4oH7Zi09wRhriYhpPku2I1/VQAfOnVjx+GWV4kbLpkkFWGQGKMULABwHBUlc4Ox6ipCoKPlcrdpMsuI0MriPTuHnAEmHz/VsRrKY9/fONgEjxxJTbzCA6ZjG/Znb39J09duuKjOTbyaSGQyrKoEziMTrpl7PShGrYZwxddXiFG56mw1w0Gde1W7uA1usYl7LvFjEuolxsoIwQR44IOcnypX2a2UtoTbSNkyRmdoxuYHLgaXx7vaKwbBxuj48asPF+JySSm1tWxJgGabAIgRtxgHZpmHuqdgO822A0nwrhMdvHojXAyWJJJZmPVnY7ux8WO5quces7lttz6v1dPjwTGTXv73z/M9qu8vXH6W8z0N3Jv8AsQ26/wAj9KsRqocvRKTcOyg/9IXCnIB2OFHX4ha6ytk7MSSh4RYpN26QwCbcB0Rde5JbGkdSScnrvXjjFu8qt2IIlXvxMwwoJUqQ+cHQwyDjfxG4FTyqANhimt2pz3W0llZQ2M4bGVOPHGDtXOUvzQjLDl0LZxWjpE8UcSR4kXWG0KBkqcDJwT60/wCHWeiJEQhFQaVVVUKAndwB4DaucB4a8FvHFJM07qDqlfOpiWLeJJwM4GSdgNzTqEYLD9bP1H+eaenV8pZzzDxyDh32m0ulZ7ecmW3jRcs6zsRNEvQKVlJbJIwsoxuKkbbk6S7tbaWa4mgvEiwJoJs5TJMfaY7kpKlSxGxJODjFL8+8hLeabiIKLuEo8bMMh+x1skbZOFRnbcgeWelc4BxRuxFzaoz27lu2tf7WCUHEoiB64bOYTjzTrpPepsJJccZtO68cPEYx0dGEE/7yt3CflXrhXIrTPFdXpxP9pNy8Qwyhghjt01eIhXcY6sW86t9jxCOZA8bB1PiPMdQQdwQdiDuDsarUXPUkzyi1sprhIZGjeQSQJ30OGCpI4bqPEDNSEOZmuWvcW8jB7e1E8UQJCTOZisiSDowKKFBPumQNVlsuOwyW0dyHCxSKjBnIGO0wFDZ6NqIXHntVK4zzkv2m3kSN4rmNZkkguf0WYXUMW7TdWVZI4zlC22qolOBi8D28Yadge2DSB4rKETyO+YYWy9wGYSjLDGM6WQYqNzek6apZXyTRrJGdStnBwR0JBBB3BBBBB3BBr0kQIyRnPn5VF8ocBazs4oHftGQMXcknU7uzse9v7zHrXnnPjL2djPcRgFokBAIJHvKCSAQTgEnGR0qUJb7IPDI+RI/LOK8myB6lj8Cxx9Ka8D4r28WWADqxVwpyuoAEFSeqsjK4+DjO9NrjnSzSYQtcR9qXVAgOW1swUL3c4bJ6dep8DQSzd0AKB8B4f8q8/Zgfe73z6eg6Uoq9T/rFJdsdenScefhQLquOldpCe5EeC2e8QPWl6AooooCqbz7xuS1imkizr7KNQR93XKwJ322+PiRVyqt8z8JS4dYZCQk8UiZHUOjRyJj0DnHwrnKW43S7gywx5cbn43N/RF+y/jU1xA5lftMEFTklhuykMTvnKav3tsDYXcVDcrcrRWMAiiyd8sx6s2Mb46DAwBU1Uccsxkvl31fJhyc2WXHNY+wqD49xWTUttbkfaJQTqIysMQOGlceO+yr95vgGIccycfjsraSeT3UGyjqzE4VV+LMQKq3AeG3k6sxJtRM2uabH9JlOMBYVfP2eFV7qlgXxvpVmJPbMlTxS34eotohJPcHL9lH355GY96SYnAXUdy7lR4DoBXeG39613Gtx2MavDK/YR5cqFaJV1zHGpsu2yqBsevWpbhHAobVCsKBcnLHcu7fikdss7fFiTUdwO5Fxd3Uy7pHotkbwLRlnmI8wHkVPnGaCwmqpyomqK9HiL+6I+ay5H5gVazVU5MgDfbgc7cQudgSPe0Nvg/rVzlNzQsa36aVOoDUARvvuM9OteLmXIBCk4OrPQbfPfpketJ8NtVj1oABhiRgb6W3G/jjJHpT8iq56s8e6EVw23ucymaZGV3JiVExojxhQSfePiSR1zjbYODabjUzNnI3ON+o93HxpzAMDHlt6eH5V2VdviN/pU3GWbS8LZIOir88b/XrVK40Twy8a8UH7JOV+2KPuMe6twoHosmPAqdzV6RsjI6U2v4QykMoZcEMpAIKMMMCD1GPD4VN1O8CbmNEknjQMWTWezA1SaVJXBHvEjYH4isGn49BcT/bLm9bh8r7GOyt5xIfITSkASOB44NaDwzjacHuhYXEmLSRddpK+cRAk5hdzsQMEqc7DAPUVKHgq3F+by3ureYqiJokQT9ljO8LJMvZFup2OSOtWBxw/l62vLCFJWmuo/fSS5ys4OskHOlWQjoMAbY6g0+sFzxK6byt7VfXVcsfyYfWoPnbi9xbfZ0W5xNc3EcUYSNAoXUDK769ZKqmehHUVOcod+E3JGGunM2/Xs2wIR8MQrF6586CbdsAnyrMeOe0cXdpP2dhdSWckckf2nA04IZC+gZbQDvnqMdPCtC4xxeO2iMkpOMhQFBZmdjhVRRuzE7ACq1wjllzdC5WJbFC2p4o2JebII/pCqewXrnuh2yB3xuCFV5UsZbqJI4bhZI+zVDIWZI5FtwsWowwkSSHDKp7SVARpyhxV64PyZHC0Tu3aSRahGezhjVFcYZY0iQaV8cZJz4mlOX+UIbJmMAKozSuUzkBpmjJ0/hUdkoAqezUSagK4GH061BcS5vihvILMhu0n3DEEIBhsd7ByxKEAbdNyNszixAEkAAnqcbnAwM+e1SPRFdpKSbDKuCc53A2GPM+FK0BRRRQFRPMljI8QaHHbRMJYgTgF1yCrHwDozoT4a8+FS1FBF8B5giu4tcZIIOmSNtpI3HvJIvVWB+vUZFSearPMfIcVzJ28cktrcgY7eBtLEDoJB0kHz3+NZtz/AMycX4QYUa+SdZQ+l2t0Vu4VyG2IJw4omd22ugPUA7538x09aTubpI1Luyoo3LMQFHzJ2FfNA9qnGJsgXJA81iiX6HTtUdLZT3Laru4lmPXDOzD/ABHb0qnPmww816HTfDOp6iz0Y9vnfDTee/bIkmbXh7MxO0twgzpT7wgz7zkZwxwo8D4jR+TmtvsUAsyDAEATByfjq/X1Z1Z31ZrAuHcKJIjgjLH8KKSfXG/qanuGyXPB2MySRHUw7Wx15ZwerDQCsUgHmd/EHoaePqpne81Hpdb8DvT8c9Ofqz98Z5+3v2929VVeUH03fFIvFbtZMfCa2hP8VapDlfmy3v4RNbvkdGU7OjeKuvgfyPhmouxQxcauR924tIJc/rQu8TeulkrXa+cWKfuyI3gco3ruv57etOxSN3FqQjzG3zG4/MCk4b8FVO5YgZUbkEjx8vWq9zG2VBZhhgfDGD/L+f1rskoHX/XpTeWJnUg93ywd8+GT4b+VKWiDSDjBI388+OSaS3eokkJX3CrjxBb89hv/AApVID95iflsPoKUlG23Ub16RsjPnSY+1EJzBy1FeW0lpN7rL3W6lSPdZc/eU49NvE1lPBuf4eG30cN1CsLpE1tdNDGFUukoaKYqoGpWQk7b987HYVtd2u2odV3Hx8x6is59o3LUP2y0v3B7J2S3uGXAKh2BglyQR3ZNIOR00iuse34RXeN8Q/2pxd+yfVFEEsoGU5Be5DdvIpGx0wC4OR+BK22KIKoVRgAAADoANgB6VVOE8hCC7ScTalTtm0GGNWaWYKrSO8QUM2lce59477mrdXYZcR4Wk2jXnMb60Kkgq2lkyCP1XYetR9xxtcLFaMksh7udetYwuNTSkMWOMgBc6mJAyBlgjxeD7TdC3kP6FIllaPp2zO7KA3nGmjLL0JkTO2xlbbhSIcoiIdIXuqB3Qcgd3AwM/maCPTldJN7hpJ28TI7Bf3YkIRR6E+ZNQtrxgQ3phs4554uykLoHXQjxyIgMTTuNiWdWAOnUnd3V6u4FM7HhUMGvso0j1sWbSoGpiScnHXqfrQNOFcRhunJ7MrPAdLJKiiWIuM7EZGGX7ysVIHXY1MVTuVb77RxLiMybwoILZWHRpIe1aXHnpMoXNXGgKKKKAooooCiiigKzH29cAEtgLkKDJbSKSfHsnOlh8tRQ+ladTHjfDFubeWB/dljZD8mUjPpnPpRMurt898B5MmaJZpSltCwBWSdgupTuCie82R5DepcSWEHurJeOPF/0UOfgoy7euKo9uJY3eCYsZIGMRBJONBK4GegGNhVq4Dy3PcjMa4jX3pXOmNfPLH+AzXkcssz1jO/8X6J0OU5Omx5ebk1jrxPwz+Pm37w4u+bJ3UohWGM/2cKhF9Sveb1NN+F8uzXALIuIx70jkLGvzdtvpk1KlrG16f02YeJytup+A96T+FRXFuPzXJHav3R7qKNMa/soNh/Gqsv8d3+j0OL1Wa6bCY4/3sp5+3m/W2fcrFcLw+dZrOYyTZxKQCLd4+hUg95yOofbGPGta4RxaC7jF7Gn6VF7N9+8oB1sp8MeIOPEfKsNY7Vq/saXNrOD/vv/AOa1o4OXLO+j208H478M4ePp7zz8+5u/Pf6TsvH2Z399sD8KdPVup9MUWA0l4+mlsj9lhkfnkeleuHN3dJ6oSh9Oh9VKn1rzK4SYH8SEeqnI/ia26k1k+HPKSjfvFfX0P/rUXxTm22t/6+eKH/tHUMfkmdR+lUjjHts4cGCxdvdudgsSFVJ8stpJ38ga7u74S05pB/ypJGO+2B13/wBeeazROZ+N3Q/o1jDZRno9wxL4+CYB+qGkpfZrdXQzxDik0o8YoR2cfnjfb/BXXoyos3MHtLsLPImu1Zx/ZQ4ds+R050n9phVY4VzBNxxpbdbR4rBlZZJ5GHagkB49CkFM+7tg7HOoHFS3AeQ7C0w0dsmwH6Vx2jA+eWzp9AKccPvew4qoDaor+MgHyuLUZG/60Jx/wxXV4pO4vKJgYFeqKKCm8evZJ+Iw2tsezkhTtprjGopG50iNVOzGQjJ1bAKGwSBi4rVDursWXHdcp0w39ukaudlE8DHCE9BqRtvMmr5mg7VO5z5Zv7yVFt777LbFCsqomZCSTkhvipA6jGD1zT/inM7EOtmn2mRMl9P9WoXdlLjZpSNljBzkjVpG9P7HmS2lUsk8ZA94FgGU+IdWwyMPEMARQUG24Vf8BgBjkW9sYsmSIRLHNGhOWeMqTrxuTqP06jSbC9SaNJYzqSRVdWHirAEH6GqlxzmU3iyWnDsTPIDHJcDe3gVhhiX6SSYJwi5364Aqz8F4attbxQJnTDGsa564RQMn4nGaB9RRRQFFFFAUUUUBXDXaKDE/aBwWGy4v9sli7eK5iY9nnSBPGEGWPipGDjzJ2qC4xzVNd4DkLGPdiQaY1A6YUdfma2L2hcr/AG60KLjtUOuP9oAgrnw1AkfPFUbhHsenYAzSpF5qoLt/JfzNYOow5MstY+H13wbquj4eH18+X4pe2++vpPb6qIK9wW7yNpRWdj91QSfoBWx8O9lFnHgvrmP67YX+6mPzzVrsuGxwrpiRI18kUAflVWHRZX81bep/pNxY9uHG369p/NjXC/ZheS41IsK+ch3/ALq5P1xV54LyJNaQ6YLvTIX1ktFqjPcKYZA4JG4IOrqBtV2orZx9Phx3c8vm+t+MdT1ePozsmPyk/wC1ivtC5x4rw6YRiWFjJGJA8dvgEKSrZDu+Cvd8OjDcYrNX5h4nfv3p7iTO2zaI/L7uFFfRHPXIacR7FiQHhL6dQypEgAIYfAqrD5fGorh/sr0/1k+R+FUwPzPT5CtmOOGvxV47OOWvY2G0m7mJBOdEQAOdtmkYZ9APWtd5d5ZtLMEW0SKehOMyHHm7Zc/XFSlvy4q/eY+HgNqfQ2Cr0H1Oam3D2SbykZ69aRkkYDCrnPwJ/gKlRGPKvVc+sQDWsoHdQnPXcDHoTUTxHluZ5LV1XT2N3FKcsvuASLJ4+Kt0HiR8SLrRS52zQBRRRXAY8X4LDdRNFcRrLG3VWGRkdCPEEeY3qFtPZvZoMYmdB0jkuJ3jx5dmz6SPgQatFFAlBbKihUUKqjAVQAoHkANgKaXvL9tM2qWCGRvxPGjH6sCakKKBKK1VQFUBVGwVQAAPgB0pQCu0UBRRRQFFFFAUUUUBRRRQcauUUUR7g12iipHaKKKhLlAoooO0UUUBRRRQFFFFAUUUUBRRRQFFFFAUUUUBRRRQFFFFB//Z"/>
          <p:cNvSpPr>
            <a:spLocks noChangeAspect="1" noChangeArrowheads="1"/>
          </p:cNvSpPr>
          <p:nvPr/>
        </p:nvSpPr>
        <p:spPr bwMode="auto">
          <a:xfrm>
            <a:off x="77788"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pt-PT"/>
          </a:p>
        </p:txBody>
      </p:sp>
    </p:spTree>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03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irante">
  <a:themeElements>
    <a:clrScheme name="Energia">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Mirante">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irante">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355</TotalTime>
  <Words>1907</Words>
  <Application>Microsoft Office PowerPoint</Application>
  <PresentationFormat>Apresentação no Ecrã (4:3)</PresentationFormat>
  <Paragraphs>54</Paragraphs>
  <Slides>19</Slides>
  <Notes>0</Notes>
  <HiddenSlides>0</HiddenSlides>
  <MMClips>2</MMClips>
  <ScaleCrop>false</ScaleCrop>
  <HeadingPairs>
    <vt:vector size="4" baseType="variant">
      <vt:variant>
        <vt:lpstr>Tema</vt:lpstr>
      </vt:variant>
      <vt:variant>
        <vt:i4>1</vt:i4>
      </vt:variant>
      <vt:variant>
        <vt:lpstr>Títulos dos diapositivos</vt:lpstr>
      </vt:variant>
      <vt:variant>
        <vt:i4>19</vt:i4>
      </vt:variant>
    </vt:vector>
  </HeadingPairs>
  <TitlesOfParts>
    <vt:vector size="20" baseType="lpstr">
      <vt:lpstr>Mirante</vt:lpstr>
      <vt:lpstr>A internet</vt:lpstr>
      <vt:lpstr>1.1 A Internet</vt:lpstr>
      <vt:lpstr>Diapositivo 3</vt:lpstr>
      <vt:lpstr>1.2 os benefícios da Internet  1.2.1 em casa</vt:lpstr>
      <vt:lpstr>1.2.2. na escola</vt:lpstr>
      <vt:lpstr>2. Os perigos da internet</vt:lpstr>
      <vt:lpstr>Diapositivo 7</vt:lpstr>
      <vt:lpstr>Diapositivo 8</vt:lpstr>
      <vt:lpstr>Diapositivo 9</vt:lpstr>
      <vt:lpstr>Perigos mais habituais:</vt:lpstr>
      <vt:lpstr>2.1.O que fazer nestas situações?</vt:lpstr>
      <vt:lpstr>3. Alerta aos pais</vt:lpstr>
      <vt:lpstr>Diapositivo 13</vt:lpstr>
      <vt:lpstr>Diapositivo 14</vt:lpstr>
      <vt:lpstr>Diapositivo 15</vt:lpstr>
      <vt:lpstr>3.2 mensagem aos pais :</vt:lpstr>
      <vt:lpstr>4. Vídeo de alerta para os perigos:</vt:lpstr>
      <vt:lpstr>5. Internet segura</vt:lpstr>
      <vt:lpstr>Diapositivo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internet</dc:title>
  <dc:creator>Manekas</dc:creator>
  <cp:lastModifiedBy>Manekas</cp:lastModifiedBy>
  <cp:revision>38</cp:revision>
  <dcterms:created xsi:type="dcterms:W3CDTF">2011-05-16T19:52:33Z</dcterms:created>
  <dcterms:modified xsi:type="dcterms:W3CDTF">2011-05-23T10:26:09Z</dcterms:modified>
</cp:coreProperties>
</file>